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3" r:id="rId7"/>
    <p:sldId id="264" r:id="rId8"/>
    <p:sldId id="265" r:id="rId9"/>
    <p:sldId id="272" r:id="rId10"/>
    <p:sldId id="268" r:id="rId11"/>
    <p:sldId id="269" r:id="rId12"/>
    <p:sldId id="270" r:id="rId13"/>
    <p:sldId id="271"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Alt Başlık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Başlık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Düz Bağlayıcı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Veri Yer Tutucusu 14"/>
          <p:cNvSpPr>
            <a:spLocks noGrp="1"/>
          </p:cNvSpPr>
          <p:nvPr>
            <p:ph type="dt" sz="half" idx="10"/>
          </p:nvPr>
        </p:nvSpPr>
        <p:spPr/>
        <p:txBody>
          <a:bodyPr/>
          <a:lstStyle/>
          <a:p>
            <a:fld id="{A23720DD-5B6D-40BF-8493-A6B52D484E6B}" type="datetimeFigureOut">
              <a:rPr lang="tr-TR" smtClean="0"/>
              <a:t>7.03.2022</a:t>
            </a:fld>
            <a:endParaRPr lang="tr-TR"/>
          </a:p>
        </p:txBody>
      </p:sp>
      <p:sp>
        <p:nvSpPr>
          <p:cNvPr id="16" name="Slayt Numarası Yer Tutucusu 15"/>
          <p:cNvSpPr>
            <a:spLocks noGrp="1"/>
          </p:cNvSpPr>
          <p:nvPr>
            <p:ph type="sldNum" sz="quarter" idx="11"/>
          </p:nvPr>
        </p:nvSpPr>
        <p:spPr/>
        <p:txBody>
          <a:bodyPr/>
          <a:lstStyle/>
          <a:p>
            <a:fld id="{F302176B-0E47-46AC-8F43-DAB4B8A37D06}" type="slidenum">
              <a:rPr lang="tr-TR" smtClean="0"/>
              <a:t>‹#›</a:t>
            </a:fld>
            <a:endParaRPr lang="tr-TR"/>
          </a:p>
        </p:txBody>
      </p:sp>
      <p:sp>
        <p:nvSpPr>
          <p:cNvPr id="17" name="Altbilgi Yer Tutucusu 16"/>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İçerik Yer Tutucusu 8"/>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Veri Yer Tutucusu 13"/>
          <p:cNvSpPr>
            <a:spLocks noGrp="1"/>
          </p:cNvSpPr>
          <p:nvPr>
            <p:ph type="dt" sz="half" idx="14"/>
          </p:nvPr>
        </p:nvSpPr>
        <p:spPr/>
        <p:txBody>
          <a:bodyPr/>
          <a:lstStyle/>
          <a:p>
            <a:fld id="{A23720DD-5B6D-40BF-8493-A6B52D484E6B}" type="datetimeFigureOut">
              <a:rPr lang="tr-TR" smtClean="0"/>
              <a:t>7.03.2022</a:t>
            </a:fld>
            <a:endParaRPr lang="tr-TR"/>
          </a:p>
        </p:txBody>
      </p:sp>
      <p:sp>
        <p:nvSpPr>
          <p:cNvPr id="15" name="Slayt Numarası Yer Tutucusu 14"/>
          <p:cNvSpPr>
            <a:spLocks noGrp="1"/>
          </p:cNvSpPr>
          <p:nvPr>
            <p:ph type="sldNum" sz="quarter" idx="15"/>
          </p:nvPr>
        </p:nvSpPr>
        <p:spPr/>
        <p:txBody>
          <a:bodyPr/>
          <a:lstStyle>
            <a:lvl1pPr algn="ctr">
              <a:defRPr/>
            </a:lvl1pPr>
          </a:lstStyle>
          <a:p>
            <a:fld id="{F302176B-0E47-46AC-8F43-DAB4B8A37D06}" type="slidenum">
              <a:rPr lang="tr-TR" smtClean="0"/>
              <a:t>‹#›</a:t>
            </a:fld>
            <a:endParaRPr lang="tr-TR"/>
          </a:p>
        </p:txBody>
      </p:sp>
      <p:sp>
        <p:nvSpPr>
          <p:cNvPr id="16" name="Altbilgi Yer Tutucusu 15"/>
          <p:cNvSpPr>
            <a:spLocks noGrp="1"/>
          </p:cNvSpPr>
          <p:nvPr>
            <p:ph type="ftr" sz="quarter" idx="16"/>
          </p:nvPr>
        </p:nvSpPr>
        <p:spPr/>
        <p:txBody>
          <a:bodyPr/>
          <a:lstStyle/>
          <a:p>
            <a:endParaRPr lang="tr-TR"/>
          </a:p>
        </p:txBody>
      </p:sp>
      <p:sp>
        <p:nvSpPr>
          <p:cNvPr id="17" name="Başlık 16"/>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A23720DD-5B6D-40BF-8493-A6B52D484E6B}"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2" name="Başlık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Düz Bağlayıcı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Veri Yer Tutucusu 4"/>
          <p:cNvSpPr>
            <a:spLocks noGrp="1"/>
          </p:cNvSpPr>
          <p:nvPr>
            <p:ph type="dt" sz="half" idx="10"/>
          </p:nvPr>
        </p:nvSpPr>
        <p:spPr/>
        <p:txBody>
          <a:bodyPr/>
          <a:lstStyle/>
          <a:p>
            <a:fld id="{A23720DD-5B6D-40BF-8493-A6B52D484E6B}"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11" name="İçerik Yer Tutucusu 10"/>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8" name="Altbilgi Yer Tutucusu 7"/>
          <p:cNvSpPr>
            <a:spLocks noGrp="1"/>
          </p:cNvSpPr>
          <p:nvPr>
            <p:ph type="ftr" sz="quarter" idx="11"/>
          </p:nvPr>
        </p:nvSpPr>
        <p:spPr/>
        <p:txBody>
          <a:bodyPr/>
          <a:lstStyle/>
          <a:p>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7.03.2022</a:t>
            </a:fld>
            <a:endParaRPr lang="tr-TR"/>
          </a:p>
        </p:txBody>
      </p:sp>
      <p:sp>
        <p:nvSpPr>
          <p:cNvPr id="3" name="Metin Yer Tutucus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İçerik Yer Tutucusu 31"/>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İçerik Yer Tutucusu 33"/>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Başlık 1"/>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Metin Yer Tutucus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Düz Bağlayıcı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t>7.03.2022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7.03.2022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İçerik Yer Tutucusu 28"/>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Metin Yer Tutucus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Başlık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Veri Yer Tutucusu 7"/>
          <p:cNvSpPr>
            <a:spLocks noGrp="1"/>
          </p:cNvSpPr>
          <p:nvPr>
            <p:ph type="dt" sz="half" idx="14"/>
          </p:nvPr>
        </p:nvSpPr>
        <p:spPr/>
        <p:txBody>
          <a:bodyPr/>
          <a:lstStyle/>
          <a:p>
            <a:fld id="{A23720DD-5B6D-40BF-8493-A6B52D484E6B}" type="datetimeFigureOut">
              <a:rPr lang="tr-TR" smtClean="0"/>
              <a:t>7.03.2022</a:t>
            </a:fld>
            <a:endParaRPr lang="tr-TR"/>
          </a:p>
        </p:txBody>
      </p:sp>
      <p:sp>
        <p:nvSpPr>
          <p:cNvPr id="9" name="Slayt Numarası Yer Tutucusu 8"/>
          <p:cNvSpPr>
            <a:spLocks noGrp="1"/>
          </p:cNvSpPr>
          <p:nvPr>
            <p:ph type="sldNum" sz="quarter" idx="15"/>
          </p:nvPr>
        </p:nvSpPr>
        <p:spPr/>
        <p:txBody>
          <a:bodyPr/>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Metin Yer Tutucus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p:txBody>
          <a:bodyPr/>
          <a:lstStyle/>
          <a:p>
            <a:fld id="{A23720DD-5B6D-40BF-8493-A6B52D484E6B}" type="datetimeFigureOut">
              <a:rPr lang="tr-TR" smtClean="0"/>
              <a:t>7.03.2022</a:t>
            </a:fld>
            <a:endParaRPr lang="tr-TR"/>
          </a:p>
        </p:txBody>
      </p:sp>
      <p:sp>
        <p:nvSpPr>
          <p:cNvPr id="9" name="Slayt Numarası Yer Tutucusu 8"/>
          <p:cNvSpPr>
            <a:spLocks noGrp="1"/>
          </p:cNvSpPr>
          <p:nvPr>
            <p:ph type="sldNum" sz="quarter" idx="11"/>
          </p:nvPr>
        </p:nvSpPr>
        <p:spPr/>
        <p:txBody>
          <a:bodyPr/>
          <a:lstStyle/>
          <a:p>
            <a:fld id="{F302176B-0E47-46AC-8F43-DAB4B8A37D06}" type="slidenum">
              <a:rPr lang="tr-TR" smtClean="0"/>
              <a:t>‹#›</a:t>
            </a:fld>
            <a:endParaRPr lang="tr-TR"/>
          </a:p>
        </p:txBody>
      </p:sp>
      <p:sp>
        <p:nvSpPr>
          <p:cNvPr id="10" name="Altbilgi Yer Tutucusu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etin Yer Tutucus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23720DD-5B6D-40BF-8493-A6B52D484E6B}" type="datetimeFigureOut">
              <a:rPr lang="tr-TR" smtClean="0"/>
              <a:t>7.03.2022</a:t>
            </a:fld>
            <a:endParaRPr lang="tr-TR"/>
          </a:p>
        </p:txBody>
      </p:sp>
      <p:sp>
        <p:nvSpPr>
          <p:cNvPr id="10" name="Altbilgi Yer Tutucusu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Slayt Numarası Yer Tutucus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302176B-0E47-46AC-8F43-DAB4B8A37D06}" type="slidenum">
              <a:rPr lang="tr-TR" smtClean="0"/>
              <a:t>‹#›</a:t>
            </a:fld>
            <a:endParaRPr lang="tr-TR"/>
          </a:p>
        </p:txBody>
      </p:sp>
      <p:sp>
        <p:nvSpPr>
          <p:cNvPr id="5" name="Başlık Yer Tutucus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flipV="1">
            <a:off x="1371600" y="5638799"/>
            <a:ext cx="6400800" cy="45719"/>
          </a:xfrm>
        </p:spPr>
        <p:txBody>
          <a:bodyPr>
            <a:normAutofit fontScale="25000" lnSpcReduction="20000"/>
          </a:bodyPr>
          <a:lstStyle/>
          <a:p>
            <a:endParaRPr lang="tr-TR" dirty="0"/>
          </a:p>
        </p:txBody>
      </p:sp>
      <p:sp>
        <p:nvSpPr>
          <p:cNvPr id="2" name="Başlık 1"/>
          <p:cNvSpPr>
            <a:spLocks noGrp="1"/>
          </p:cNvSpPr>
          <p:nvPr>
            <p:ph type="ctrTitle"/>
          </p:nvPr>
        </p:nvSpPr>
        <p:spPr>
          <a:xfrm>
            <a:off x="467544" y="-171400"/>
            <a:ext cx="7772400" cy="5688632"/>
          </a:xfrm>
        </p:spPr>
        <p:txBody>
          <a:bodyPr>
            <a:normAutofit/>
          </a:bodyPr>
          <a:lstStyle/>
          <a:p>
            <a:r>
              <a:rPr lang="tr-TR" sz="6000" b="1" i="1" dirty="0" smtClean="0">
                <a:solidFill>
                  <a:schemeClr val="accent3">
                    <a:lumMod val="60000"/>
                    <a:lumOff val="40000"/>
                  </a:schemeClr>
                </a:solidFill>
                <a:effectLst>
                  <a:outerShdw blurRad="38100" dist="38100" dir="2700000" algn="tl">
                    <a:srgbClr val="000000">
                      <a:alpha val="43137"/>
                    </a:srgbClr>
                  </a:outerShdw>
                </a:effectLst>
              </a:rPr>
              <a:t>Kur’an Öğretiminde Verimlilik ,</a:t>
            </a:r>
            <a:br>
              <a:rPr lang="tr-TR" sz="6000" b="1" i="1" dirty="0" smtClean="0">
                <a:solidFill>
                  <a:schemeClr val="accent3">
                    <a:lumMod val="60000"/>
                    <a:lumOff val="40000"/>
                  </a:schemeClr>
                </a:solidFill>
                <a:effectLst>
                  <a:outerShdw blurRad="38100" dist="38100" dir="2700000" algn="tl">
                    <a:srgbClr val="000000">
                      <a:alpha val="43137"/>
                    </a:srgbClr>
                  </a:outerShdw>
                </a:effectLst>
              </a:rPr>
            </a:br>
            <a:r>
              <a:rPr lang="tr-TR" sz="6000" b="1" i="1" dirty="0">
                <a:solidFill>
                  <a:schemeClr val="accent3">
                    <a:lumMod val="60000"/>
                    <a:lumOff val="40000"/>
                  </a:schemeClr>
                </a:solidFill>
                <a:effectLst>
                  <a:outerShdw blurRad="38100" dist="38100" dir="2700000" algn="tl">
                    <a:srgbClr val="000000">
                      <a:alpha val="43137"/>
                    </a:srgbClr>
                  </a:outerShdw>
                </a:effectLst>
              </a:rPr>
              <a:t>K</a:t>
            </a:r>
            <a:r>
              <a:rPr lang="tr-TR" sz="6000" b="1" i="1" dirty="0" smtClean="0">
                <a:solidFill>
                  <a:schemeClr val="accent3">
                    <a:lumMod val="60000"/>
                    <a:lumOff val="40000"/>
                  </a:schemeClr>
                </a:solidFill>
                <a:effectLst>
                  <a:outerShdw blurRad="38100" dist="38100" dir="2700000" algn="tl">
                    <a:srgbClr val="000000">
                      <a:alpha val="43137"/>
                    </a:srgbClr>
                  </a:outerShdw>
                </a:effectLst>
              </a:rPr>
              <a:t>ur’an-ı Kerim </a:t>
            </a:r>
            <a:r>
              <a:rPr lang="tr-TR" sz="6000" b="1" i="1" dirty="0">
                <a:solidFill>
                  <a:schemeClr val="accent3">
                    <a:lumMod val="60000"/>
                    <a:lumOff val="40000"/>
                  </a:schemeClr>
                </a:solidFill>
                <a:effectLst>
                  <a:outerShdw blurRad="38100" dist="38100" dir="2700000" algn="tl">
                    <a:srgbClr val="000000">
                      <a:alpha val="43137"/>
                    </a:srgbClr>
                  </a:outerShdw>
                </a:effectLst>
              </a:rPr>
              <a:t>Ö</a:t>
            </a:r>
            <a:r>
              <a:rPr lang="tr-TR" sz="6000" b="1" i="1" dirty="0" smtClean="0">
                <a:solidFill>
                  <a:schemeClr val="accent3">
                    <a:lumMod val="60000"/>
                    <a:lumOff val="40000"/>
                  </a:schemeClr>
                </a:solidFill>
                <a:effectLst>
                  <a:outerShdw blurRad="38100" dist="38100" dir="2700000" algn="tl">
                    <a:srgbClr val="000000">
                      <a:alpha val="43137"/>
                    </a:srgbClr>
                  </a:outerShdw>
                </a:effectLst>
              </a:rPr>
              <a:t>ğretim </a:t>
            </a:r>
            <a:r>
              <a:rPr lang="tr-TR" sz="6000" b="1" i="1" dirty="0">
                <a:solidFill>
                  <a:schemeClr val="accent3">
                    <a:lumMod val="60000"/>
                    <a:lumOff val="40000"/>
                  </a:schemeClr>
                </a:solidFill>
                <a:effectLst>
                  <a:outerShdw blurRad="38100" dist="38100" dir="2700000" algn="tl">
                    <a:srgbClr val="000000">
                      <a:alpha val="43137"/>
                    </a:srgbClr>
                  </a:outerShdw>
                </a:effectLst>
              </a:rPr>
              <a:t>Y</a:t>
            </a:r>
            <a:r>
              <a:rPr lang="tr-TR" sz="6000" b="1" i="1" dirty="0" smtClean="0">
                <a:solidFill>
                  <a:schemeClr val="accent3">
                    <a:lumMod val="60000"/>
                    <a:lumOff val="40000"/>
                  </a:schemeClr>
                </a:solidFill>
                <a:effectLst>
                  <a:outerShdw blurRad="38100" dist="38100" dir="2700000" algn="tl">
                    <a:srgbClr val="000000">
                      <a:alpha val="43137"/>
                    </a:srgbClr>
                  </a:outerShdw>
                </a:effectLst>
              </a:rPr>
              <a:t>öntem ve Teknikleri</a:t>
            </a:r>
            <a:endParaRPr lang="tr-TR" sz="6000" b="1" i="1" dirty="0">
              <a:solidFill>
                <a:schemeClr val="accent3">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62740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060848"/>
            <a:ext cx="8229600" cy="4572000"/>
          </a:xfrm>
        </p:spPr>
        <p:txBody>
          <a:bodyPr/>
          <a:lstStyle/>
          <a:p>
            <a:r>
              <a:rPr lang="tr-TR" dirty="0"/>
              <a:t>1. Kur’an-ı Kerim okumayı ve öğrenmeyi teşvik ve dersi sevdirmek için “Kur’an okumak, öğrenmek ve bazı sureleri okumakla” ilgili hadisler öğrencilere yazdırılabilir ve açıklaması yapılabilir</a:t>
            </a:r>
            <a:r>
              <a:rPr lang="tr-TR" dirty="0" smtClean="0"/>
              <a:t>.</a:t>
            </a:r>
          </a:p>
          <a:p>
            <a:r>
              <a:rPr lang="tr-TR" dirty="0"/>
              <a:t>2. Her dönem veya her yıl için Kur’an-ı Kerim’le ilgili okunacak bir kitaplar seçilir ve okutulabilir</a:t>
            </a:r>
          </a:p>
        </p:txBody>
      </p:sp>
      <p:sp>
        <p:nvSpPr>
          <p:cNvPr id="2" name="Başlık 1"/>
          <p:cNvSpPr>
            <a:spLocks noGrp="1"/>
          </p:cNvSpPr>
          <p:nvPr>
            <p:ph type="title"/>
          </p:nvPr>
        </p:nvSpPr>
        <p:spPr>
          <a:xfrm>
            <a:off x="467544" y="620688"/>
            <a:ext cx="8229600" cy="1219200"/>
          </a:xfrm>
        </p:spPr>
        <p:txBody>
          <a:bodyPr>
            <a:normAutofit fontScale="90000"/>
          </a:bodyPr>
          <a:lstStyle/>
          <a:p>
            <a:r>
              <a:rPr lang="tr-TR" b="1" dirty="0">
                <a:solidFill>
                  <a:schemeClr val="accent3">
                    <a:lumMod val="60000"/>
                    <a:lumOff val="40000"/>
                  </a:schemeClr>
                </a:solidFill>
              </a:rPr>
              <a:t>KUR’AN EĞİTİMİNDE VERİMLİLİK ve KALİTE</a:t>
            </a:r>
          </a:p>
        </p:txBody>
      </p:sp>
    </p:spTree>
    <p:extLst>
      <p:ext uri="{BB962C8B-B14F-4D97-AF65-F5344CB8AC3E}">
        <p14:creationId xmlns:p14="http://schemas.microsoft.com/office/powerpoint/2010/main" val="2952077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3. Kur’an hocası “en iyi müfettiş öğrencidir” ilkesinden hareketle, ders işleyiş yöntemiyle ve öğrencileriyle iletişimiyle ilgili onların yazılı değerlendirmelerini alır. </a:t>
            </a:r>
            <a:endParaRPr lang="tr-TR" dirty="0" smtClean="0"/>
          </a:p>
          <a:p>
            <a:r>
              <a:rPr lang="tr-TR" dirty="0"/>
              <a:t>4. Yüzüne, ezber ve tecvit derslerinde daha verimli olmak için akran desteğinden mutlaka yararlanılmalıdır.</a:t>
            </a:r>
          </a:p>
        </p:txBody>
      </p:sp>
    </p:spTree>
    <p:extLst>
      <p:ext uri="{BB962C8B-B14F-4D97-AF65-F5344CB8AC3E}">
        <p14:creationId xmlns:p14="http://schemas.microsoft.com/office/powerpoint/2010/main" val="795676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5. Kur’an kıraatinde öğrencileri toplum huzurunda okumaya alıştırmak ve kürsü tecrübesi kazandırmak için mescitte, salonda veya sınıfta mikrofonla okumaları organize edilebilir. </a:t>
            </a:r>
            <a:endParaRPr lang="tr-TR" dirty="0" smtClean="0"/>
          </a:p>
          <a:p>
            <a:r>
              <a:rPr lang="tr-TR" dirty="0"/>
              <a:t>6. Derslerde fırsat buldukça sahabe-i </a:t>
            </a:r>
            <a:r>
              <a:rPr lang="tr-TR" dirty="0" err="1"/>
              <a:t>kiram’ın</a:t>
            </a:r>
            <a:r>
              <a:rPr lang="tr-TR" dirty="0"/>
              <a:t> Kur’an ezberlemesi ve okumasıyla meşhur olanlarının ve meşhur kıraat imamlarının hayatlarından bahsedilebilir</a:t>
            </a:r>
          </a:p>
        </p:txBody>
      </p:sp>
    </p:spTree>
    <p:extLst>
      <p:ext uri="{BB962C8B-B14F-4D97-AF65-F5344CB8AC3E}">
        <p14:creationId xmlns:p14="http://schemas.microsoft.com/office/powerpoint/2010/main" val="255477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91880" y="4797152"/>
            <a:ext cx="8229600" cy="1545035"/>
          </a:xfrm>
        </p:spPr>
        <p:txBody>
          <a:bodyPr>
            <a:normAutofit/>
          </a:bodyPr>
          <a:lstStyle/>
          <a:p>
            <a:r>
              <a:rPr lang="tr-TR" sz="2800" dirty="0" smtClean="0"/>
              <a:t>HAZIRLAYAN : ZEYNEP AYAĞ</a:t>
            </a:r>
            <a:endParaRPr lang="tr-TR" sz="2800" dirty="0"/>
          </a:p>
        </p:txBody>
      </p:sp>
      <p:sp>
        <p:nvSpPr>
          <p:cNvPr id="2" name="Başlık 1"/>
          <p:cNvSpPr>
            <a:spLocks noGrp="1"/>
          </p:cNvSpPr>
          <p:nvPr>
            <p:ph type="title"/>
          </p:nvPr>
        </p:nvSpPr>
        <p:spPr>
          <a:xfrm>
            <a:off x="395536" y="2132856"/>
            <a:ext cx="8229600" cy="1143000"/>
          </a:xfrm>
        </p:spPr>
        <p:txBody>
          <a:bodyPr>
            <a:normAutofit fontScale="90000"/>
          </a:bodyPr>
          <a:lstStyle/>
          <a:p>
            <a:r>
              <a:rPr lang="tr-TR" sz="5300" dirty="0" smtClean="0">
                <a:solidFill>
                  <a:schemeClr val="accent3">
                    <a:lumMod val="60000"/>
                    <a:lumOff val="40000"/>
                  </a:schemeClr>
                </a:solidFill>
                <a:effectLst>
                  <a:outerShdw blurRad="38100" dist="38100" dir="2700000" algn="tl">
                    <a:srgbClr val="000000">
                      <a:alpha val="43137"/>
                    </a:srgbClr>
                  </a:outerShdw>
                </a:effectLst>
              </a:rPr>
              <a:t>KAYNAK</a:t>
            </a:r>
            <a:r>
              <a:rPr lang="tr-TR" sz="5300" dirty="0" smtClean="0">
                <a:solidFill>
                  <a:schemeClr val="accent3">
                    <a:lumMod val="60000"/>
                    <a:lumOff val="40000"/>
                  </a:schemeClr>
                </a:solidFill>
              </a:rPr>
              <a:t> : KUR’AN-I KERİMİ NASIL ÖĞRETELİM ? </a:t>
            </a:r>
            <a:br>
              <a:rPr lang="tr-TR" sz="5300" dirty="0" smtClean="0">
                <a:solidFill>
                  <a:schemeClr val="accent3">
                    <a:lumMod val="60000"/>
                    <a:lumOff val="40000"/>
                  </a:schemeClr>
                </a:solidFill>
              </a:rPr>
            </a:br>
            <a:r>
              <a:rPr lang="tr-TR" sz="3100" dirty="0" smtClean="0">
                <a:solidFill>
                  <a:schemeClr val="accent3">
                    <a:lumMod val="60000"/>
                    <a:lumOff val="40000"/>
                  </a:schemeClr>
                </a:solidFill>
              </a:rPr>
              <a:t>(NAZİF YILMAZ )</a:t>
            </a:r>
            <a:endParaRPr lang="tr-TR" sz="3100" dirty="0">
              <a:solidFill>
                <a:schemeClr val="accent3">
                  <a:lumMod val="60000"/>
                  <a:lumOff val="40000"/>
                </a:schemeClr>
              </a:solidFill>
            </a:endParaRPr>
          </a:p>
        </p:txBody>
      </p:sp>
    </p:spTree>
    <p:extLst>
      <p:ext uri="{BB962C8B-B14F-4D97-AF65-F5344CB8AC3E}">
        <p14:creationId xmlns:p14="http://schemas.microsoft.com/office/powerpoint/2010/main" val="3957484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86000"/>
            <a:ext cx="8229600" cy="4572000"/>
          </a:xfrm>
        </p:spPr>
        <p:txBody>
          <a:bodyPr/>
          <a:lstStyle/>
          <a:p>
            <a:r>
              <a:rPr lang="tr-TR" b="1" dirty="0"/>
              <a:t>1. </a:t>
            </a:r>
            <a:r>
              <a:rPr lang="tr-TR" b="1" dirty="0" err="1"/>
              <a:t>Kıraatta</a:t>
            </a:r>
            <a:r>
              <a:rPr lang="tr-TR" b="1" dirty="0"/>
              <a:t> Asla Uygunluk: </a:t>
            </a:r>
            <a:r>
              <a:rPr lang="tr-TR" dirty="0"/>
              <a:t>Kur’an öğrenimi </a:t>
            </a:r>
            <a:r>
              <a:rPr lang="tr-TR" dirty="0" err="1"/>
              <a:t>ictihada</a:t>
            </a:r>
            <a:r>
              <a:rPr lang="tr-TR" dirty="0"/>
              <a:t> bağlı bir husus değildir. Onun okunuşu kıyamete kadar aynıdır. Şartlara ve zamana göre değişmesi mümkün değildir. Kur’an’ın öğrenildiği gibi okunması ve öğretilmesi gerekir. Aksi halde ilâhî kitabın tahrifine kapı aralanmış olacaktır</a:t>
            </a:r>
          </a:p>
        </p:txBody>
      </p:sp>
      <p:sp>
        <p:nvSpPr>
          <p:cNvPr id="2" name="Başlık 1"/>
          <p:cNvSpPr>
            <a:spLocks noGrp="1"/>
          </p:cNvSpPr>
          <p:nvPr>
            <p:ph type="title"/>
          </p:nvPr>
        </p:nvSpPr>
        <p:spPr>
          <a:xfrm>
            <a:off x="467544" y="620688"/>
            <a:ext cx="8229600" cy="1219200"/>
          </a:xfrm>
        </p:spPr>
        <p:txBody>
          <a:bodyPr>
            <a:normAutofit fontScale="90000"/>
          </a:bodyPr>
          <a:lstStyle/>
          <a:p>
            <a:r>
              <a:rPr lang="tr-TR" dirty="0">
                <a:solidFill>
                  <a:schemeClr val="accent3">
                    <a:lumMod val="60000"/>
                    <a:lumOff val="40000"/>
                  </a:schemeClr>
                </a:solidFill>
              </a:rPr>
              <a:t>KUR’AN ÖĞRETİMİNDE TEMEL İLKELER</a:t>
            </a:r>
          </a:p>
        </p:txBody>
      </p:sp>
    </p:spTree>
    <p:extLst>
      <p:ext uri="{BB962C8B-B14F-4D97-AF65-F5344CB8AC3E}">
        <p14:creationId xmlns:p14="http://schemas.microsoft.com/office/powerpoint/2010/main" val="113583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2</a:t>
            </a:r>
            <a:r>
              <a:rPr lang="tr-TR" b="1" dirty="0"/>
              <a:t>. Bir </a:t>
            </a:r>
            <a:r>
              <a:rPr lang="tr-TR" b="1" dirty="0" err="1"/>
              <a:t>Üstaddan</a:t>
            </a:r>
            <a:r>
              <a:rPr lang="tr-TR" b="1" dirty="0"/>
              <a:t> Öğrenmek: </a:t>
            </a:r>
            <a:r>
              <a:rPr lang="tr-TR" dirty="0"/>
              <a:t>Kur’an kıraatinde sözlü nakil esastır. Mushaflarda yazılı olan kelam-ı </a:t>
            </a:r>
            <a:r>
              <a:rPr lang="tr-TR" dirty="0" err="1"/>
              <a:t>ilâhî’nin</a:t>
            </a:r>
            <a:r>
              <a:rPr lang="tr-TR" dirty="0"/>
              <a:t> </a:t>
            </a:r>
            <a:r>
              <a:rPr lang="tr-TR" dirty="0" err="1"/>
              <a:t>tecvidli</a:t>
            </a:r>
            <a:r>
              <a:rPr lang="tr-TR" dirty="0"/>
              <a:t> olarak okunabilmesi, öğrenilmesi ve öğretilmesi ancak ağız (</a:t>
            </a:r>
            <a:r>
              <a:rPr lang="tr-TR" dirty="0" err="1"/>
              <a:t>müşâfehe</a:t>
            </a:r>
            <a:r>
              <a:rPr lang="tr-TR" dirty="0"/>
              <a:t>) yoluyla </a:t>
            </a:r>
            <a:r>
              <a:rPr lang="tr-TR" dirty="0" err="1" smtClean="0"/>
              <a:t>mümkündür.Kur’an’ın</a:t>
            </a:r>
            <a:r>
              <a:rPr lang="tr-TR" dirty="0" smtClean="0"/>
              <a:t> </a:t>
            </a:r>
            <a:r>
              <a:rPr lang="tr-TR" dirty="0"/>
              <a:t>öğretildiği şekliyle alınmasını emreden ayet-i kerimenin meali şöyledir: “Kur’an’ı sana okuduğumuzda, sen (yalnızca) onun okunuşuna uy, takip et</a:t>
            </a:r>
            <a:r>
              <a:rPr lang="tr-TR" dirty="0" smtClean="0"/>
              <a:t>.”</a:t>
            </a:r>
            <a:endParaRPr lang="tr-TR" dirty="0"/>
          </a:p>
        </p:txBody>
      </p:sp>
    </p:spTree>
    <p:extLst>
      <p:ext uri="{BB962C8B-B14F-4D97-AF65-F5344CB8AC3E}">
        <p14:creationId xmlns:p14="http://schemas.microsoft.com/office/powerpoint/2010/main" val="2373692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3. </a:t>
            </a:r>
            <a:r>
              <a:rPr lang="tr-TR" b="1" dirty="0" err="1"/>
              <a:t>Tecvidli</a:t>
            </a:r>
            <a:r>
              <a:rPr lang="tr-TR" b="1" dirty="0"/>
              <a:t> Okumak: </a:t>
            </a:r>
            <a:r>
              <a:rPr lang="tr-TR" dirty="0"/>
              <a:t>Kur’an </a:t>
            </a:r>
            <a:r>
              <a:rPr lang="tr-TR" dirty="0" err="1"/>
              <a:t>tertil</a:t>
            </a:r>
            <a:r>
              <a:rPr lang="tr-TR" dirty="0"/>
              <a:t> üzerine indirilmiştir.6 Allah Teâlâ “Kur’an’ı </a:t>
            </a:r>
            <a:r>
              <a:rPr lang="tr-TR" dirty="0" err="1"/>
              <a:t>tertil</a:t>
            </a:r>
            <a:r>
              <a:rPr lang="tr-TR" dirty="0"/>
              <a:t> üzere oku!”7 emriyle Peygamberimize ve onun şahsında bütün Müslümanlara bir sorumluluk yüklemiştir. “</a:t>
            </a:r>
            <a:r>
              <a:rPr lang="tr-TR" dirty="0" err="1"/>
              <a:t>Tertil</a:t>
            </a:r>
            <a:r>
              <a:rPr lang="tr-TR" dirty="0"/>
              <a:t>” kelimesini Hz. Ali (</a:t>
            </a:r>
            <a:r>
              <a:rPr lang="tr-TR" dirty="0" err="1"/>
              <a:t>r.a</a:t>
            </a:r>
            <a:r>
              <a:rPr lang="tr-TR" dirty="0"/>
              <a:t>.), “harflerin mahreçlerinden doğru telaffuz edilmesi ve tilâvet </a:t>
            </a:r>
            <a:r>
              <a:rPr lang="tr-TR" dirty="0" err="1"/>
              <a:t>esnâsında</a:t>
            </a:r>
            <a:r>
              <a:rPr lang="tr-TR" dirty="0"/>
              <a:t> durulacak yerlerin iyi bilinmesi” olarak açıklamıştır</a:t>
            </a:r>
          </a:p>
        </p:txBody>
      </p:sp>
    </p:spTree>
    <p:extLst>
      <p:ext uri="{BB962C8B-B14F-4D97-AF65-F5344CB8AC3E}">
        <p14:creationId xmlns:p14="http://schemas.microsoft.com/office/powerpoint/2010/main" val="855017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Tecvid</a:t>
            </a:r>
            <a:r>
              <a:rPr lang="tr-TR" dirty="0"/>
              <a:t> ilmine </a:t>
            </a:r>
            <a:r>
              <a:rPr lang="tr-TR" dirty="0" err="1"/>
              <a:t>riâyet</a:t>
            </a:r>
            <a:r>
              <a:rPr lang="tr-TR" dirty="0"/>
              <a:t> ederek Kur’an okuyan kimse, Kur’an’ı </a:t>
            </a:r>
            <a:r>
              <a:rPr lang="tr-TR" dirty="0" err="1"/>
              <a:t>Arapça’nın</a:t>
            </a:r>
            <a:r>
              <a:rPr lang="tr-TR" dirty="0"/>
              <a:t> fonetiğine uygun bir ses </a:t>
            </a:r>
            <a:r>
              <a:rPr lang="tr-TR" dirty="0" err="1"/>
              <a:t>âhengiyle</a:t>
            </a:r>
            <a:r>
              <a:rPr lang="tr-TR" dirty="0"/>
              <a:t> doğru ve güzel okur. Hatalı ve yanlış okuyuşlardan korunmuş olur. Kur’an tilâvetinde istenen </a:t>
            </a:r>
            <a:r>
              <a:rPr lang="tr-TR" dirty="0" err="1"/>
              <a:t>tegannî</a:t>
            </a:r>
            <a:r>
              <a:rPr lang="tr-TR" dirty="0"/>
              <a:t> şartı9 ancak </a:t>
            </a:r>
            <a:r>
              <a:rPr lang="tr-TR" dirty="0" err="1"/>
              <a:t>tecvid</a:t>
            </a:r>
            <a:r>
              <a:rPr lang="tr-TR" dirty="0"/>
              <a:t> ile yerine getirilebilir. </a:t>
            </a:r>
          </a:p>
        </p:txBody>
      </p:sp>
    </p:spTree>
    <p:extLst>
      <p:ext uri="{BB962C8B-B14F-4D97-AF65-F5344CB8AC3E}">
        <p14:creationId xmlns:p14="http://schemas.microsoft.com/office/powerpoint/2010/main" val="2266804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4. </a:t>
            </a:r>
            <a:r>
              <a:rPr lang="tr-TR" b="1" dirty="0"/>
              <a:t>Harflerin Doğru Telaffuz Edilmesi: </a:t>
            </a:r>
            <a:r>
              <a:rPr lang="tr-TR" dirty="0"/>
              <a:t>Kur’an-ı Kerim </a:t>
            </a:r>
            <a:r>
              <a:rPr lang="tr-TR" dirty="0" err="1"/>
              <a:t>sûrelerden</a:t>
            </a:r>
            <a:r>
              <a:rPr lang="tr-TR" dirty="0"/>
              <a:t>, </a:t>
            </a:r>
            <a:r>
              <a:rPr lang="tr-TR" dirty="0" err="1"/>
              <a:t>sûreler</a:t>
            </a:r>
            <a:r>
              <a:rPr lang="tr-TR" dirty="0"/>
              <a:t> </a:t>
            </a:r>
            <a:r>
              <a:rPr lang="tr-TR" dirty="0" err="1"/>
              <a:t>âyetlerden</a:t>
            </a:r>
            <a:r>
              <a:rPr lang="tr-TR" dirty="0"/>
              <a:t>, </a:t>
            </a:r>
            <a:r>
              <a:rPr lang="tr-TR" dirty="0" err="1"/>
              <a:t>âyetler</a:t>
            </a:r>
            <a:r>
              <a:rPr lang="tr-TR" dirty="0"/>
              <a:t> cümlelerden, cümleler kelimelerden, kelimeler de harflerden oluşmaktadır. Allah Teâlâ’nın kelâmının en küçük birimi harflerdir.10 Harflerin mahreçlerini bilmek ve her bir harfin hakkını vererek mahrecinden telaffuz etmek Kur’an Kıraatinin olmazsa olmazıdır</a:t>
            </a:r>
          </a:p>
        </p:txBody>
      </p:sp>
    </p:spTree>
    <p:extLst>
      <p:ext uri="{BB962C8B-B14F-4D97-AF65-F5344CB8AC3E}">
        <p14:creationId xmlns:p14="http://schemas.microsoft.com/office/powerpoint/2010/main" val="2737005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5. </a:t>
            </a:r>
            <a:r>
              <a:rPr lang="tr-TR" b="1" dirty="0" err="1"/>
              <a:t>Tedebbür</a:t>
            </a:r>
            <a:r>
              <a:rPr lang="tr-TR" b="1" dirty="0"/>
              <a:t> ve Tefekkür Merkezli Öğretim</a:t>
            </a:r>
            <a:r>
              <a:rPr lang="tr-TR" dirty="0"/>
              <a:t>: Kur’an öğrenmekten, okumaktan ve </a:t>
            </a:r>
            <a:r>
              <a:rPr lang="tr-TR" dirty="0" err="1"/>
              <a:t>öğKur’an</a:t>
            </a:r>
            <a:r>
              <a:rPr lang="tr-TR" dirty="0"/>
              <a:t> öğreniminde ve öğretiminde beş temel hedef gözetilmelidir. Bu hedefler: Öğrenmek, okumak, anlamak, yaşamak ve öğretmektir. Kur’an öğretiminde bu beş temel hedeften biri olan “anlamak” üzerine planlamalar yapılmalı, derslerde okunan sure ve ayetlerin </a:t>
            </a:r>
            <a:r>
              <a:rPr lang="tr-TR" dirty="0" err="1"/>
              <a:t>muhtevâsını</a:t>
            </a:r>
            <a:r>
              <a:rPr lang="tr-TR" dirty="0"/>
              <a:t> hazmettirmek ve öğretmek de </a:t>
            </a:r>
            <a:r>
              <a:rPr lang="tr-TR" dirty="0" err="1"/>
              <a:t>planlanmalıdırretmekten</a:t>
            </a:r>
            <a:r>
              <a:rPr lang="tr-TR" dirty="0"/>
              <a:t> gaye onun anlaşılmasıdır</a:t>
            </a:r>
          </a:p>
        </p:txBody>
      </p:sp>
    </p:spTree>
    <p:extLst>
      <p:ext uri="{BB962C8B-B14F-4D97-AF65-F5344CB8AC3E}">
        <p14:creationId xmlns:p14="http://schemas.microsoft.com/office/powerpoint/2010/main" val="1078623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b="1" dirty="0"/>
              <a:t>6. Sevgi Temelli Yaklaşım</a:t>
            </a:r>
            <a:r>
              <a:rPr lang="tr-TR" dirty="0" smtClean="0"/>
              <a:t>: Kur’an </a:t>
            </a:r>
            <a:r>
              <a:rPr lang="tr-TR" dirty="0"/>
              <a:t>öğretiminde öncelik dersin ve hocanın sevdirilmesine verilmelidir. Hocasını ve dersini seven öğrenci severek öğrenecek ve derslere ilgi gösterecektir. Bunun için de kolaylaştırmak, merhametli olmak ve yumuşak davranmak esastır. Öğretmen baskıcı, kaba ve sert olmamalıdır. Öğrencileri korkutmadan, nefret ettirmeden, onların derse ilgisini çekecek ve öğretmene ülfet etmelerini sağlayacak bir yaklaşım sergilemelidir.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187031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76672"/>
            <a:ext cx="8229600" cy="5619328"/>
          </a:xfrm>
        </p:spPr>
        <p:txBody>
          <a:bodyPr>
            <a:noAutofit/>
          </a:bodyPr>
          <a:lstStyle/>
          <a:p>
            <a:pPr marL="274320" lvl="7" indent="-274320">
              <a:spcBef>
                <a:spcPts val="600"/>
              </a:spcBef>
              <a:buClr>
                <a:schemeClr val="accent2"/>
              </a:buClr>
              <a:buFont typeface="Wingdings 2"/>
              <a:buChar char=""/>
            </a:pPr>
            <a:r>
              <a:rPr lang="tr-TR" sz="1800" dirty="0"/>
              <a:t>Kur’an dersi kulağa hitap ettiği için öğretmen çokça okumalı, kısa kısa okumalı, öğrenci onun okuyuş şeklini görmeli, dudak telaffuzuna dikkat etmeli, okuyuşunu taklit etmeye çalışmalı ve okunan bölümü tekrar etmelidir. </a:t>
            </a:r>
            <a:endParaRPr lang="tr-TR" sz="1800" dirty="0" smtClean="0"/>
          </a:p>
          <a:p>
            <a:pPr marL="274320" lvl="7" indent="-274320">
              <a:spcBef>
                <a:spcPts val="600"/>
              </a:spcBef>
              <a:buClr>
                <a:schemeClr val="accent2"/>
              </a:buClr>
              <a:buFont typeface="Wingdings 2"/>
              <a:buChar char=""/>
            </a:pPr>
            <a:r>
              <a:rPr lang="tr-TR" sz="1800" dirty="0" smtClean="0"/>
              <a:t>Tecvit </a:t>
            </a:r>
            <a:r>
              <a:rPr lang="tr-TR" sz="1800" dirty="0"/>
              <a:t>öğretiminde kolay, anlaşılır ve sade bir dil kullanmak, şekil ve çizimlerden yararlanmak, farklı öğretim yöntemlerini kullanmak </a:t>
            </a:r>
            <a:r>
              <a:rPr lang="tr-TR" sz="1800" dirty="0" smtClean="0"/>
              <a:t>gerekir</a:t>
            </a:r>
          </a:p>
          <a:p>
            <a:pPr marL="274320" lvl="7" indent="-274320">
              <a:spcBef>
                <a:spcPts val="600"/>
              </a:spcBef>
              <a:buClr>
                <a:schemeClr val="accent2"/>
              </a:buClr>
              <a:buFont typeface="Wingdings 2"/>
              <a:buChar char=""/>
            </a:pPr>
            <a:r>
              <a:rPr lang="tr-TR" sz="1800" dirty="0" smtClean="0"/>
              <a:t>Önemli </a:t>
            </a:r>
            <a:r>
              <a:rPr lang="tr-TR" sz="1800" dirty="0"/>
              <a:t>olan harflerin mahreçlerinin düzgün telaffuz edilerek doğru, seri ve </a:t>
            </a:r>
            <a:r>
              <a:rPr lang="tr-TR" sz="1800" dirty="0" err="1"/>
              <a:t>tecvitli</a:t>
            </a:r>
            <a:r>
              <a:rPr lang="tr-TR" sz="1800" dirty="0"/>
              <a:t> okumayı </a:t>
            </a:r>
            <a:r>
              <a:rPr lang="tr-TR" sz="1800" dirty="0" err="1"/>
              <a:t>kavrtamak</a:t>
            </a:r>
            <a:r>
              <a:rPr lang="tr-TR" sz="1800" dirty="0"/>
              <a:t> ve yeterli kadar ezber yaptırmaktır. </a:t>
            </a:r>
            <a:endParaRPr lang="tr-TR" sz="1800" dirty="0" smtClean="0"/>
          </a:p>
          <a:p>
            <a:pPr marL="274320" lvl="7" indent="-274320">
              <a:spcBef>
                <a:spcPts val="600"/>
              </a:spcBef>
              <a:buClr>
                <a:schemeClr val="accent2"/>
              </a:buClr>
              <a:buFont typeface="Wingdings 2"/>
              <a:buChar char=""/>
            </a:pPr>
            <a:r>
              <a:rPr lang="tr-TR" sz="1800" dirty="0" smtClean="0"/>
              <a:t>Öğrencilerin </a:t>
            </a:r>
            <a:r>
              <a:rPr lang="tr-TR" sz="1800" dirty="0"/>
              <a:t>imkanlar ölçüsünde kıraati iyi olan uzmanlarla veya din görevlileri ile </a:t>
            </a:r>
            <a:r>
              <a:rPr lang="tr-TR" sz="1800" dirty="0" smtClean="0"/>
              <a:t>buluşup okuyuşunu dinlemeli</a:t>
            </a:r>
          </a:p>
          <a:p>
            <a:pPr marL="274320" lvl="7" indent="-274320">
              <a:spcBef>
                <a:spcPts val="600"/>
              </a:spcBef>
              <a:buClr>
                <a:schemeClr val="accent2"/>
              </a:buClr>
              <a:buFont typeface="Wingdings 2"/>
              <a:buChar char=""/>
            </a:pPr>
            <a:r>
              <a:rPr lang="tr-TR" sz="1800" dirty="0" smtClean="0"/>
              <a:t>Öğrencilerin </a:t>
            </a:r>
            <a:r>
              <a:rPr lang="tr-TR" sz="1800" dirty="0"/>
              <a:t>Kur’an dersinde öğretmenin okuyuşunu istenilen düzeyde dikkatli dinlemedikleri olmaktadır. Halbuki iyi bir Kur’an eğitimi için öğretmenin okuyuşunu özenle takip etmek, harflerin mahreç ve telaffuzlarını iyi kavramak </a:t>
            </a:r>
            <a:r>
              <a:rPr lang="tr-TR" sz="1800" dirty="0" err="1"/>
              <a:t>gerekirşturulmaları</a:t>
            </a:r>
            <a:r>
              <a:rPr lang="tr-TR" sz="1800" dirty="0"/>
              <a:t> ve onların desteklerinin alınması gerekir. </a:t>
            </a:r>
            <a:endParaRPr lang="tr-TR" sz="1800" dirty="0" smtClean="0"/>
          </a:p>
          <a:p>
            <a:pPr marL="274320" lvl="7" indent="-274320">
              <a:spcBef>
                <a:spcPts val="600"/>
              </a:spcBef>
              <a:buClr>
                <a:schemeClr val="accent2"/>
              </a:buClr>
              <a:buFont typeface="Wingdings 2"/>
              <a:buChar char=""/>
            </a:pPr>
            <a:r>
              <a:rPr lang="tr-TR" sz="1800" dirty="0" smtClean="0"/>
              <a:t>Öğrenciler</a:t>
            </a:r>
            <a:r>
              <a:rPr lang="tr-TR" sz="1800" dirty="0"/>
              <a:t>, arkadaşlarının okuyuşunu takip etmeli ve öğretmenlerinin düzelttiği hataları </a:t>
            </a:r>
            <a:r>
              <a:rPr lang="tr-TR" sz="1800" dirty="0" err="1"/>
              <a:t>farketmeli</a:t>
            </a:r>
            <a:r>
              <a:rPr lang="tr-TR" sz="1800" dirty="0"/>
              <a:t>, kendileri de aynı hataları tekrar etmemelidir. Koro okuyuşu yapılmayan, öğretmenin okuyup öğrencinin okuyarak tekrar etmediği ve koroya katılmadığı ders Kur’an dersi olarak düşünülemez</a:t>
            </a:r>
          </a:p>
          <a:p>
            <a:endParaRPr lang="tr-TR" sz="1800" dirty="0"/>
          </a:p>
        </p:txBody>
      </p:sp>
    </p:spTree>
    <p:extLst>
      <p:ext uri="{BB962C8B-B14F-4D97-AF65-F5344CB8AC3E}">
        <p14:creationId xmlns:p14="http://schemas.microsoft.com/office/powerpoint/2010/main" val="18075995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36</TotalTime>
  <Words>690</Words>
  <Application>Microsoft Office PowerPoint</Application>
  <PresentationFormat>Ekran Gösterisi (4:3)</PresentationFormat>
  <Paragraphs>24</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Constantia</vt:lpstr>
      <vt:lpstr>Wingdings 2</vt:lpstr>
      <vt:lpstr>Kağıt</vt:lpstr>
      <vt:lpstr>Kur’an Öğretiminde Verimlilik , Kur’an-ı Kerim Öğretim Yöntem ve Teknikleri</vt:lpstr>
      <vt:lpstr>KUR’AN ÖĞRETİMİNDE TEMEL İLKELER</vt:lpstr>
      <vt:lpstr>PowerPoint Sunusu</vt:lpstr>
      <vt:lpstr>PowerPoint Sunusu</vt:lpstr>
      <vt:lpstr>PowerPoint Sunusu</vt:lpstr>
      <vt:lpstr>PowerPoint Sunusu</vt:lpstr>
      <vt:lpstr>PowerPoint Sunusu</vt:lpstr>
      <vt:lpstr>PowerPoint Sunusu</vt:lpstr>
      <vt:lpstr>PowerPoint Sunusu</vt:lpstr>
      <vt:lpstr>KUR’AN EĞİTİMİNDE VERİMLİLİK ve KALİTE</vt:lpstr>
      <vt:lpstr>PowerPoint Sunusu</vt:lpstr>
      <vt:lpstr>PowerPoint Sunusu</vt:lpstr>
      <vt:lpstr>KAYNAK : KUR’AN-I KERİMİ NASIL ÖĞRETELİM ?  (NAZİF YILMAZ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Kur’an Öğretiminde Verimlilik , Kur’an-ı Kerim Öğretim Yöntem ve Teknikleri</dc:title>
  <dc:creator>Cihan Ayag</dc:creator>
  <cp:lastModifiedBy>subemdr01</cp:lastModifiedBy>
  <cp:revision>5</cp:revision>
  <dcterms:created xsi:type="dcterms:W3CDTF">2022-03-03T18:36:41Z</dcterms:created>
  <dcterms:modified xsi:type="dcterms:W3CDTF">2022-03-07T13:41:48Z</dcterms:modified>
</cp:coreProperties>
</file>