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1"/>
  </p:notesMasterIdLst>
  <p:handoutMasterIdLst>
    <p:handoutMasterId r:id="rId12"/>
  </p:handoutMasterIdLst>
  <p:sldIdLst>
    <p:sldId id="311" r:id="rId2"/>
    <p:sldId id="322" r:id="rId3"/>
    <p:sldId id="389" r:id="rId4"/>
    <p:sldId id="390" r:id="rId5"/>
    <p:sldId id="391" r:id="rId6"/>
    <p:sldId id="440" r:id="rId7"/>
    <p:sldId id="441" r:id="rId8"/>
    <p:sldId id="436" r:id="rId9"/>
    <p:sldId id="427" r:id="rId10"/>
  </p:sldIdLst>
  <p:sldSz cx="9906000" cy="6858000" type="A4"/>
  <p:notesSz cx="6797675" cy="9928225"/>
  <p:defaultTextStyle>
    <a:defPPr>
      <a:defRPr lang="tr-T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kan Goren" initials="HG"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F79F57"/>
    <a:srgbClr val="ED1C2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5429" autoAdjust="0"/>
  </p:normalViewPr>
  <p:slideViewPr>
    <p:cSldViewPr>
      <p:cViewPr>
        <p:scale>
          <a:sx n="80" d="100"/>
          <a:sy n="80" d="100"/>
        </p:scale>
        <p:origin x="-918" y="-12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4020"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400" cy="496967"/>
          </a:xfrm>
          <a:prstGeom prst="rect">
            <a:avLst/>
          </a:prstGeom>
        </p:spPr>
        <p:txBody>
          <a:bodyPr vert="horz" lIns="91431" tIns="45716" rIns="91431" bIns="45716" rtlCol="0"/>
          <a:lstStyle>
            <a:lvl1pPr algn="l">
              <a:defRPr sz="1200"/>
            </a:lvl1pPr>
          </a:lstStyle>
          <a:p>
            <a:endParaRPr lang="tr-TR"/>
          </a:p>
        </p:txBody>
      </p:sp>
      <p:sp>
        <p:nvSpPr>
          <p:cNvPr id="3" name="Veri Yer Tutucusu 2"/>
          <p:cNvSpPr>
            <a:spLocks noGrp="1"/>
          </p:cNvSpPr>
          <p:nvPr>
            <p:ph type="dt" sz="quarter" idx="1"/>
          </p:nvPr>
        </p:nvSpPr>
        <p:spPr>
          <a:xfrm>
            <a:off x="3849688" y="1"/>
            <a:ext cx="2946400" cy="496967"/>
          </a:xfrm>
          <a:prstGeom prst="rect">
            <a:avLst/>
          </a:prstGeom>
        </p:spPr>
        <p:txBody>
          <a:bodyPr vert="horz" lIns="91431" tIns="45716" rIns="91431" bIns="45716" rtlCol="0"/>
          <a:lstStyle>
            <a:lvl1pPr algn="r">
              <a:defRPr sz="1200"/>
            </a:lvl1pPr>
          </a:lstStyle>
          <a:p>
            <a:fld id="{C4BAD9F4-AF46-4D8A-9793-192000CD7C43}" type="datetimeFigureOut">
              <a:rPr lang="tr-TR" smtClean="0"/>
              <a:pPr/>
              <a:t>01.11.2016</a:t>
            </a:fld>
            <a:endParaRPr lang="tr-TR"/>
          </a:p>
        </p:txBody>
      </p:sp>
      <p:sp>
        <p:nvSpPr>
          <p:cNvPr id="4" name="Altbilgi Yer Tutucusu 3"/>
          <p:cNvSpPr>
            <a:spLocks noGrp="1"/>
          </p:cNvSpPr>
          <p:nvPr>
            <p:ph type="ftr" sz="quarter" idx="2"/>
          </p:nvPr>
        </p:nvSpPr>
        <p:spPr>
          <a:xfrm>
            <a:off x="0" y="9429672"/>
            <a:ext cx="2946400" cy="496966"/>
          </a:xfrm>
          <a:prstGeom prst="rect">
            <a:avLst/>
          </a:prstGeom>
        </p:spPr>
        <p:txBody>
          <a:bodyPr vert="horz" lIns="91431" tIns="45716" rIns="91431" bIns="45716"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672"/>
            <a:ext cx="2946400" cy="496966"/>
          </a:xfrm>
          <a:prstGeom prst="rect">
            <a:avLst/>
          </a:prstGeom>
        </p:spPr>
        <p:txBody>
          <a:bodyPr vert="horz" lIns="91431" tIns="45716" rIns="91431" bIns="45716" rtlCol="0" anchor="b"/>
          <a:lstStyle>
            <a:lvl1pPr algn="r">
              <a:defRPr sz="1200"/>
            </a:lvl1pPr>
          </a:lstStyle>
          <a:p>
            <a:fld id="{8AEF7FE5-41F8-4DFF-9177-204A43854BA7}" type="slidenum">
              <a:rPr lang="tr-TR" smtClean="0"/>
              <a:pPr/>
              <a:t>‹#›</a:t>
            </a:fld>
            <a:endParaRPr lang="tr-TR"/>
          </a:p>
        </p:txBody>
      </p:sp>
    </p:spTree>
    <p:extLst>
      <p:ext uri="{BB962C8B-B14F-4D97-AF65-F5344CB8AC3E}">
        <p14:creationId xmlns:p14="http://schemas.microsoft.com/office/powerpoint/2010/main" xmlns="" val="24402941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2" y="1"/>
            <a:ext cx="2945659" cy="496411"/>
          </a:xfrm>
          <a:prstGeom prst="rect">
            <a:avLst/>
          </a:prstGeom>
        </p:spPr>
        <p:txBody>
          <a:bodyPr vert="horz" lIns="91431" tIns="45716" rIns="91431" bIns="45716" rtlCol="0"/>
          <a:lstStyle>
            <a:lvl1pPr algn="l">
              <a:defRPr sz="1200"/>
            </a:lvl1pPr>
          </a:lstStyle>
          <a:p>
            <a:endParaRPr lang="tr-TR"/>
          </a:p>
        </p:txBody>
      </p:sp>
      <p:sp>
        <p:nvSpPr>
          <p:cNvPr id="3" name="Veri Yer Tutucusu 2"/>
          <p:cNvSpPr>
            <a:spLocks noGrp="1"/>
          </p:cNvSpPr>
          <p:nvPr>
            <p:ph type="dt" idx="1"/>
          </p:nvPr>
        </p:nvSpPr>
        <p:spPr>
          <a:xfrm>
            <a:off x="3850445" y="1"/>
            <a:ext cx="2945659" cy="496411"/>
          </a:xfrm>
          <a:prstGeom prst="rect">
            <a:avLst/>
          </a:prstGeom>
        </p:spPr>
        <p:txBody>
          <a:bodyPr vert="horz" lIns="91431" tIns="45716" rIns="91431" bIns="45716" rtlCol="0"/>
          <a:lstStyle>
            <a:lvl1pPr algn="r">
              <a:defRPr sz="1200"/>
            </a:lvl1pPr>
          </a:lstStyle>
          <a:p>
            <a:fld id="{66EC1541-43E6-4A24-8D2C-58D19AF91629}" type="datetimeFigureOut">
              <a:rPr lang="tr-TR" smtClean="0"/>
              <a:pPr/>
              <a:t>01.11.2016</a:t>
            </a:fld>
            <a:endParaRPr lang="tr-TR"/>
          </a:p>
        </p:txBody>
      </p:sp>
      <p:sp>
        <p:nvSpPr>
          <p:cNvPr id="4" name="Slayt Görüntüsü Yer Tutucusu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31" tIns="45716" rIns="91431" bIns="45716" rtlCol="0" anchor="ctr"/>
          <a:lstStyle/>
          <a:p>
            <a:endParaRPr lang="tr-TR"/>
          </a:p>
        </p:txBody>
      </p:sp>
      <p:sp>
        <p:nvSpPr>
          <p:cNvPr id="5" name="Not Yer Tutucusu 4"/>
          <p:cNvSpPr>
            <a:spLocks noGrp="1"/>
          </p:cNvSpPr>
          <p:nvPr>
            <p:ph type="body" sz="quarter" idx="3"/>
          </p:nvPr>
        </p:nvSpPr>
        <p:spPr>
          <a:xfrm>
            <a:off x="679768" y="4715908"/>
            <a:ext cx="5438140" cy="4467701"/>
          </a:xfrm>
          <a:prstGeom prst="rect">
            <a:avLst/>
          </a:prstGeom>
        </p:spPr>
        <p:txBody>
          <a:bodyPr vert="horz" lIns="91431" tIns="45716" rIns="91431" bIns="45716"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2" y="9430091"/>
            <a:ext cx="2945659" cy="496411"/>
          </a:xfrm>
          <a:prstGeom prst="rect">
            <a:avLst/>
          </a:prstGeom>
        </p:spPr>
        <p:txBody>
          <a:bodyPr vert="horz" lIns="91431" tIns="45716" rIns="91431" bIns="45716"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5" y="9430091"/>
            <a:ext cx="2945659" cy="496411"/>
          </a:xfrm>
          <a:prstGeom prst="rect">
            <a:avLst/>
          </a:prstGeom>
        </p:spPr>
        <p:txBody>
          <a:bodyPr vert="horz" lIns="91431" tIns="45716" rIns="91431" bIns="45716" rtlCol="0" anchor="b"/>
          <a:lstStyle>
            <a:lvl1pPr algn="r">
              <a:defRPr sz="1200"/>
            </a:lvl1pPr>
          </a:lstStyle>
          <a:p>
            <a:fld id="{056D3098-C55E-40F6-9DFB-B2F31240632C}" type="slidenum">
              <a:rPr lang="tr-TR" smtClean="0"/>
              <a:pPr/>
              <a:t>‹#›</a:t>
            </a:fld>
            <a:endParaRPr lang="tr-TR"/>
          </a:p>
        </p:txBody>
      </p:sp>
    </p:spTree>
    <p:extLst>
      <p:ext uri="{BB962C8B-B14F-4D97-AF65-F5344CB8AC3E}">
        <p14:creationId xmlns:p14="http://schemas.microsoft.com/office/powerpoint/2010/main" xmlns="" val="2278308612"/>
      </p:ext>
    </p:extLst>
  </p:cSld>
  <p:clrMap bg1="lt1" tx1="dk1" bg2="lt2" tx2="dk2" accent1="accent1" accent2="accent2" accent3="accent3" accent4="accent4" accent5="accent5" accent6="accent6" hlink="hlink" folHlink="folHlink"/>
  <p:hf sldNum="0" hdr="0" ftr="0" dt="0"/>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bwMode="auto">
          <a:xfrm>
            <a:off x="711200" y="744538"/>
            <a:ext cx="5375275"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smtClean="0"/>
          </a:p>
        </p:txBody>
      </p:sp>
      <p:sp>
        <p:nvSpPr>
          <p:cNvPr id="52228" name="3 Üstbilgi Yer Tutucusu"/>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66644" fontAlgn="base">
              <a:spcBef>
                <a:spcPct val="0"/>
              </a:spcBef>
              <a:spcAft>
                <a:spcPct val="0"/>
              </a:spcAft>
              <a:defRPr/>
            </a:pPr>
            <a:r>
              <a:rPr lang="tr-TR" dirty="0" smtClean="0"/>
              <a:t>2</a:t>
            </a:r>
          </a:p>
        </p:txBody>
      </p:sp>
    </p:spTree>
    <p:extLst>
      <p:ext uri="{BB962C8B-B14F-4D97-AF65-F5344CB8AC3E}">
        <p14:creationId xmlns:p14="http://schemas.microsoft.com/office/powerpoint/2010/main" xmlns="" val="4147321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5275" cy="3722687"/>
          </a:xfrm>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xmlns="" val="212956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711200" y="744538"/>
            <a:ext cx="5375275" cy="3722687"/>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xmlns="" val="312338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42950" y="2130430"/>
            <a:ext cx="84201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AAADEDF-4853-4FDC-9E8C-F14870D6FDD1}" type="datetime1">
              <a:rPr lang="tr-TR" smtClean="0"/>
              <a:pPr/>
              <a:t>01.11.2016</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150175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F745553F-874A-4775-B0A8-92E168808F74}" type="datetime1">
              <a:rPr lang="tr-TR" smtClean="0"/>
              <a:pPr/>
              <a:t>01.11.2016</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1465"/>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0027"/>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362684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181850" y="274643"/>
            <a:ext cx="222885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95300" y="274643"/>
            <a:ext cx="652145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5E5D5CC-ACEE-4E55-877D-86F44C9BD658}" type="datetime1">
              <a:rPr lang="tr-TR" smtClean="0"/>
              <a:pPr/>
              <a:t>01.11.2016</a:t>
            </a:fld>
            <a:endParaRPr lang="tr-TR"/>
          </a:p>
        </p:txBody>
      </p:sp>
      <p:sp>
        <p:nvSpPr>
          <p:cNvPr id="5" name="Altbilgi Yer Tutucusu 4"/>
          <p:cNvSpPr>
            <a:spLocks noGrp="1"/>
          </p:cNvSpPr>
          <p:nvPr>
            <p:ph type="ftr" sz="quarter" idx="11"/>
          </p:nvPr>
        </p:nvSpPr>
        <p:spPr/>
        <p:txBody>
          <a:bodyPr/>
          <a:lstStyle/>
          <a:p>
            <a:endParaRPr lang="tr-TR"/>
          </a:p>
        </p:txBody>
      </p:sp>
      <p:sp>
        <p:nvSpPr>
          <p:cNvPr id="9" name="17 Slayt Numarası Yer Tutucusu"/>
          <p:cNvSpPr>
            <a:spLocks noGrp="1"/>
          </p:cNvSpPr>
          <p:nvPr>
            <p:ph type="sldNum" sz="quarter" idx="12"/>
          </p:nvPr>
        </p:nvSpPr>
        <p:spPr>
          <a:xfrm>
            <a:off x="5570559" y="6429400"/>
            <a:ext cx="2311400" cy="365125"/>
          </a:xfrm>
          <a:prstGeom prst="rect">
            <a:avLst/>
          </a:prstGeom>
        </p:spPr>
        <p:txBody>
          <a:bodyPr/>
          <a:lstStyle>
            <a:lvl1pPr>
              <a:defRPr sz="1400" b="1">
                <a:solidFill>
                  <a:schemeClr val="accent1"/>
                </a:solidFill>
                <a:latin typeface="+mj-lt"/>
              </a:defRPr>
            </a:lvl1pPr>
          </a:lstStyle>
          <a:p>
            <a:pPr>
              <a:defRPr/>
            </a:pPr>
            <a:fld id="{9FE600EB-B4B0-4F59-B6CD-45A3808730BD}" type="slidenum">
              <a:rPr lang="tr-TR"/>
              <a:pPr>
                <a:defRPr/>
              </a:pPr>
              <a:t>‹#›</a:t>
            </a:fld>
            <a:endParaRPr lang="tr-TR" dirty="0"/>
          </a:p>
        </p:txBody>
      </p:sp>
      <p:sp>
        <p:nvSpPr>
          <p:cNvPr id="10"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2959631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14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906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6123131" y="3573018"/>
            <a:ext cx="3782870" cy="1584176"/>
          </a:xfrm>
        </p:spPr>
        <p:txBody>
          <a:bodyPr>
            <a:normAutofit/>
          </a:bodyPr>
          <a:lstStyle>
            <a:lvl1pPr>
              <a:defRPr sz="38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68125D5-8496-42D7-AEAE-3FF0FB2C50B3}" type="datetime1">
              <a:rPr lang="tr-TR" smtClean="0"/>
              <a:pPr>
                <a:defRPr/>
              </a:pPr>
              <a:t>01.11.2016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a:xfrm>
            <a:off x="3738554" y="6429400"/>
            <a:ext cx="2311400" cy="365125"/>
          </a:xfrm>
          <a:prstGeom prst="rect">
            <a:avLst/>
          </a:prstGeom>
        </p:spPr>
        <p:txBody>
          <a:bodyPr/>
          <a:lstStyle>
            <a:lvl1pPr>
              <a:defRPr/>
            </a:lvl1pPr>
          </a:lstStyle>
          <a:p>
            <a:pPr>
              <a:defRPr/>
            </a:pPr>
            <a:fld id="{8DC0F2C6-41C3-4FF0-B32D-6FB935B47DF0}" type="slidenum">
              <a:rPr lang="tr-TR"/>
              <a:pPr>
                <a:defRPr/>
              </a:pPr>
              <a:t>‹#›</a:t>
            </a:fld>
            <a:endParaRPr lang="tr-TR"/>
          </a:p>
        </p:txBody>
      </p:sp>
    </p:spTree>
    <p:extLst>
      <p:ext uri="{BB962C8B-B14F-4D97-AF65-F5344CB8AC3E}">
        <p14:creationId xmlns:p14="http://schemas.microsoft.com/office/powerpoint/2010/main" xmlns="" val="258630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Veri Yer Tutucusu 3"/>
          <p:cNvSpPr>
            <a:spLocks noGrp="1"/>
          </p:cNvSpPr>
          <p:nvPr>
            <p:ph type="dt" sz="half" idx="10"/>
          </p:nvPr>
        </p:nvSpPr>
        <p:spPr/>
        <p:txBody>
          <a:bodyPr/>
          <a:lstStyle/>
          <a:p>
            <a:fld id="{E35CE0B8-4D7E-4F2F-874E-015E695B96EC}" type="datetime1">
              <a:rPr lang="tr-TR" smtClean="0"/>
              <a:pPr/>
              <a:t>01.11.2016</a:t>
            </a:fld>
            <a:endParaRPr lang="tr-TR"/>
          </a:p>
        </p:txBody>
      </p:sp>
      <p:sp>
        <p:nvSpPr>
          <p:cNvPr id="5" name="Altbilgi Yer Tutucusu 4"/>
          <p:cNvSpPr>
            <a:spLocks noGrp="1"/>
          </p:cNvSpPr>
          <p:nvPr>
            <p:ph type="ftr" sz="quarter" idx="11"/>
          </p:nvPr>
        </p:nvSpPr>
        <p:spPr>
          <a:xfrm>
            <a:off x="2668042" y="6513698"/>
            <a:ext cx="3136900" cy="365125"/>
          </a:xfrm>
        </p:spPr>
        <p:txBody>
          <a:bodyPr/>
          <a:lstStyle/>
          <a:p>
            <a:endParaRPr lang="tr-TR" dirty="0"/>
          </a:p>
        </p:txBody>
      </p:sp>
      <p:sp>
        <p:nvSpPr>
          <p:cNvPr id="7" name="17 Slayt Numarası Yer Tutucusu"/>
          <p:cNvSpPr txBox="1">
            <a:spLocks/>
          </p:cNvSpPr>
          <p:nvPr userDrawn="1"/>
        </p:nvSpPr>
        <p:spPr>
          <a:xfrm>
            <a:off x="3080792" y="6492875"/>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xmlns="" val="41994570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82506" y="4406905"/>
            <a:ext cx="84201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A535436-4B20-43C6-990B-5AB281552609}" type="datetime1">
              <a:rPr lang="tr-TR" smtClean="0"/>
              <a:pPr/>
              <a:t>01.11.2016</a:t>
            </a:fld>
            <a:endParaRPr lang="tr-TR"/>
          </a:p>
        </p:txBody>
      </p:sp>
      <p:sp>
        <p:nvSpPr>
          <p:cNvPr id="5" name="Altbilgi Yer Tutucusu 4"/>
          <p:cNvSpPr>
            <a:spLocks noGrp="1"/>
          </p:cNvSpPr>
          <p:nvPr>
            <p:ph type="ftr" sz="quarter" idx="11"/>
          </p:nvPr>
        </p:nvSpPr>
        <p:spPr/>
        <p:txBody>
          <a:bodyPr/>
          <a:lstStyle/>
          <a:p>
            <a:endParaRPr lang="tr-TR"/>
          </a:p>
        </p:txBody>
      </p:sp>
      <p:sp>
        <p:nvSpPr>
          <p:cNvPr id="7"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8"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293486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B499ED0E-3D60-4B83-B1FB-C8D2E9B9F4D1}" type="datetime1">
              <a:rPr lang="tr-TR" smtClean="0"/>
              <a:pPr/>
              <a:t>01.11.2016</a:t>
            </a:fld>
            <a:endParaRPr lang="tr-TR"/>
          </a:p>
        </p:txBody>
      </p:sp>
      <p:sp>
        <p:nvSpPr>
          <p:cNvPr id="6" name="Altbilgi Yer Tutucusu 5"/>
          <p:cNvSpPr>
            <a:spLocks noGrp="1"/>
          </p:cNvSpPr>
          <p:nvPr>
            <p:ph type="ftr" sz="quarter" idx="11"/>
          </p:nvPr>
        </p:nvSpPr>
        <p:spPr/>
        <p:txBody>
          <a:bodyPr/>
          <a:lstStyle/>
          <a:p>
            <a:endParaRPr lang="tr-TR"/>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9"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9145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5B3E828-3FFF-4550-9691-FE791FF212D0}" type="datetime1">
              <a:rPr lang="tr-TR" smtClean="0"/>
              <a:pPr/>
              <a:t>01.11.2016</a:t>
            </a:fld>
            <a:endParaRPr lang="tr-TR"/>
          </a:p>
        </p:txBody>
      </p:sp>
      <p:sp>
        <p:nvSpPr>
          <p:cNvPr id="8" name="Altbilgi Yer Tutucusu 7"/>
          <p:cNvSpPr>
            <a:spLocks noGrp="1"/>
          </p:cNvSpPr>
          <p:nvPr>
            <p:ph type="ftr" sz="quarter" idx="11"/>
          </p:nvPr>
        </p:nvSpPr>
        <p:spPr/>
        <p:txBody>
          <a:bodyPr/>
          <a:lstStyle/>
          <a:p>
            <a:endParaRPr lang="tr-TR"/>
          </a:p>
        </p:txBody>
      </p:sp>
      <p:sp>
        <p:nvSpPr>
          <p:cNvPr id="10"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11"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18495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AA532489-FF8D-493A-AEA9-A1ACA2AC7AF0}" type="datetime1">
              <a:rPr lang="tr-TR" smtClean="0"/>
              <a:pPr/>
              <a:t>01.11.2016</a:t>
            </a:fld>
            <a:endParaRPr lang="tr-TR"/>
          </a:p>
        </p:txBody>
      </p:sp>
      <p:sp>
        <p:nvSpPr>
          <p:cNvPr id="4" name="Altbilgi Yer Tutucusu 3"/>
          <p:cNvSpPr>
            <a:spLocks noGrp="1"/>
          </p:cNvSpPr>
          <p:nvPr>
            <p:ph type="ftr" sz="quarter" idx="11"/>
          </p:nvPr>
        </p:nvSpPr>
        <p:spPr/>
        <p:txBody>
          <a:bodyPr/>
          <a:lstStyle/>
          <a:p>
            <a:endParaRPr lang="tr-TR"/>
          </a:p>
        </p:txBody>
      </p:sp>
      <p:sp>
        <p:nvSpPr>
          <p:cNvPr id="6"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7"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151363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2D6B39-FB5E-4194-AE4C-37A4CE3E4417}" type="datetime1">
              <a:rPr lang="tr-TR" smtClean="0"/>
              <a:pPr/>
              <a:t>01.11.2016</a:t>
            </a:fld>
            <a:endParaRPr lang="tr-TR"/>
          </a:p>
        </p:txBody>
      </p:sp>
      <p:sp>
        <p:nvSpPr>
          <p:cNvPr id="3" name="Altbilgi Yer Tutucusu 2"/>
          <p:cNvSpPr>
            <a:spLocks noGrp="1"/>
          </p:cNvSpPr>
          <p:nvPr>
            <p:ph type="ftr" sz="quarter" idx="11"/>
          </p:nvPr>
        </p:nvSpPr>
        <p:spPr>
          <a:xfrm>
            <a:off x="1280592" y="6246837"/>
            <a:ext cx="3136900" cy="365125"/>
          </a:xfrm>
        </p:spPr>
        <p:txBody>
          <a:bodyPr/>
          <a:lstStyle/>
          <a:p>
            <a:endParaRPr lang="tr-TR" dirty="0"/>
          </a:p>
        </p:txBody>
      </p:sp>
      <p:sp>
        <p:nvSpPr>
          <p:cNvPr id="5"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xmlns="" val="97774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95300" y="273050"/>
            <a:ext cx="3259006"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D340DA7-BC5B-4981-AEF7-6B2F6BD410B1}" type="datetime1">
              <a:rPr lang="tr-TR" smtClean="0"/>
              <a:pPr/>
              <a:t>01.11.2016</a:t>
            </a:fld>
            <a:endParaRPr lang="tr-TR"/>
          </a:p>
        </p:txBody>
      </p:sp>
      <p:sp>
        <p:nvSpPr>
          <p:cNvPr id="6" name="Altbilgi Yer Tutucusu 5"/>
          <p:cNvSpPr>
            <a:spLocks noGrp="1"/>
          </p:cNvSpPr>
          <p:nvPr>
            <p:ph type="ftr" sz="quarter" idx="11"/>
          </p:nvPr>
        </p:nvSpPr>
        <p:spPr/>
        <p:txBody>
          <a:bodyPr/>
          <a:lstStyle/>
          <a:p>
            <a:endParaRPr lang="tr-TR"/>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
        <p:nvSpPr>
          <p:cNvPr id="9"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288151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41645" y="4800600"/>
            <a:ext cx="59436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93BB91-3B2E-4400-ACA2-44DEC9618820}" type="datetime1">
              <a:rPr lang="tr-TR" smtClean="0"/>
              <a:pPr/>
              <a:t>01.11.2016</a:t>
            </a:fld>
            <a:endParaRPr lang="tr-TR"/>
          </a:p>
        </p:txBody>
      </p:sp>
      <p:sp>
        <p:nvSpPr>
          <p:cNvPr id="6" name="Altbilgi Yer Tutucusu 5"/>
          <p:cNvSpPr>
            <a:spLocks noGrp="1"/>
          </p:cNvSpPr>
          <p:nvPr>
            <p:ph type="ftr" sz="quarter" idx="11"/>
          </p:nvPr>
        </p:nvSpPr>
        <p:spPr>
          <a:xfrm>
            <a:off x="2098666" y="6429399"/>
            <a:ext cx="3136900" cy="365125"/>
          </a:xfrm>
        </p:spPr>
        <p:txBody>
          <a:bodyPr/>
          <a:lstStyle/>
          <a:p>
            <a:endParaRPr lang="tr-TR" dirty="0"/>
          </a:p>
        </p:txBody>
      </p:sp>
      <p:sp>
        <p:nvSpPr>
          <p:cNvPr id="8" name="17 Slayt Numarası Yer Tutucusu"/>
          <p:cNvSpPr txBox="1">
            <a:spLocks/>
          </p:cNvSpPr>
          <p:nvPr userDrawn="1"/>
        </p:nvSpPr>
        <p:spPr>
          <a:xfrm>
            <a:off x="3667116" y="6429400"/>
            <a:ext cx="2311400" cy="365125"/>
          </a:xfrm>
          <a:prstGeom prst="rect">
            <a:avLst/>
          </a:prstGeom>
        </p:spPr>
        <p:txBody>
          <a:bodyPr vert="horz" lIns="91440" tIns="45720" rIns="91440" bIns="45720" rtlCol="0" anchor="ctr"/>
          <a:lstStyle>
            <a:lvl1pPr>
              <a:defRPr sz="1400" b="1">
                <a:solidFill>
                  <a:schemeClr val="accent1"/>
                </a:solidFill>
                <a:latin typeface="+mj-lt"/>
              </a:defRPr>
            </a:lvl1pPr>
          </a:lstStyle>
          <a:p>
            <a:pPr marL="0" marR="0" lvl="0" indent="0" algn="r" defTabSz="1072866" rtl="0" eaLnBrk="1" fontAlgn="auto" latinLnBrk="0" hangingPunct="1">
              <a:lnSpc>
                <a:spcPct val="100000"/>
              </a:lnSpc>
              <a:spcBef>
                <a:spcPts val="0"/>
              </a:spcBef>
              <a:spcAft>
                <a:spcPts val="0"/>
              </a:spcAft>
              <a:buClrTx/>
              <a:buSzTx/>
              <a:buFontTx/>
              <a:buNone/>
              <a:tabLst/>
              <a:defRPr/>
            </a:pPr>
            <a:fld id="{9FE600EB-B4B0-4F59-B6CD-45A3808730BD}" type="slidenum">
              <a:rPr kumimoji="0" lang="tr-TR" sz="1400" b="1" i="0" u="none" strike="noStrike" kern="1200" cap="none" spc="0" normalizeH="0" baseline="0" noProof="0" smtClean="0">
                <a:ln>
                  <a:noFill/>
                </a:ln>
                <a:solidFill>
                  <a:schemeClr val="accent1"/>
                </a:solidFill>
                <a:effectLst/>
                <a:uLnTx/>
                <a:uFillTx/>
                <a:latin typeface="+mj-lt"/>
                <a:ea typeface="+mn-ea"/>
                <a:cs typeface="+mn-cs"/>
              </a:rPr>
              <a:pPr marL="0" marR="0" lvl="0" indent="0" algn="r" defTabSz="1072866"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dirty="0">
              <a:ln>
                <a:noFill/>
              </a:ln>
              <a:solidFill>
                <a:schemeClr val="accent1"/>
              </a:solidFill>
              <a:effectLst/>
              <a:uLnTx/>
              <a:uFillTx/>
              <a:latin typeface="+mj-lt"/>
              <a:ea typeface="+mn-ea"/>
              <a:cs typeface="+mn-cs"/>
            </a:endParaRPr>
          </a:p>
        </p:txBody>
      </p:sp>
    </p:spTree>
    <p:extLst>
      <p:ext uri="{BB962C8B-B14F-4D97-AF65-F5344CB8AC3E}">
        <p14:creationId xmlns:p14="http://schemas.microsoft.com/office/powerpoint/2010/main" xmlns="" val="193907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b="1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36F88-A602-40B2-9230-D6300D600849}" type="datetime1">
              <a:rPr lang="tr-TR" smtClean="0"/>
              <a:pPr/>
              <a:t>01.11.2016</a:t>
            </a:fld>
            <a:endParaRPr lang="tr-TR"/>
          </a:p>
        </p:txBody>
      </p:sp>
      <p:sp>
        <p:nvSpPr>
          <p:cNvPr id="5" name="Altbilgi Yer Tutucusu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10" name="17 Slayt Numarası Yer Tutucusu"/>
          <p:cNvSpPr txBox="1">
            <a:spLocks/>
          </p:cNvSpPr>
          <p:nvPr userDrawn="1"/>
        </p:nvSpPr>
        <p:spPr>
          <a:xfrm>
            <a:off x="5918211" y="6357962"/>
            <a:ext cx="392113" cy="365125"/>
          </a:xfrm>
          <a:prstGeom prst="rect">
            <a:avLst/>
          </a:prstGeom>
        </p:spPr>
        <p:txBody>
          <a:bodyPr lIns="0" tIns="0" rIns="0" bIns="0" anchor="b"/>
          <a:lstStyle>
            <a:lvl1pPr eaLnBrk="0" hangingPunct="0">
              <a:defRPr sz="1900">
                <a:solidFill>
                  <a:schemeClr val="tx1"/>
                </a:solidFill>
                <a:latin typeface="Arial" charset="0"/>
                <a:cs typeface="Arial" charset="0"/>
              </a:defRPr>
            </a:lvl1pPr>
            <a:lvl2pPr marL="742950" indent="-285750" eaLnBrk="0" hangingPunct="0">
              <a:defRPr sz="1900">
                <a:solidFill>
                  <a:schemeClr val="tx1"/>
                </a:solidFill>
                <a:latin typeface="Arial" charset="0"/>
                <a:cs typeface="Arial" charset="0"/>
              </a:defRPr>
            </a:lvl2pPr>
            <a:lvl3pPr marL="1143000" indent="-228600" eaLnBrk="0" hangingPunct="0">
              <a:defRPr sz="1900">
                <a:solidFill>
                  <a:schemeClr val="tx1"/>
                </a:solidFill>
                <a:latin typeface="Arial" charset="0"/>
                <a:cs typeface="Arial" charset="0"/>
              </a:defRPr>
            </a:lvl3pPr>
            <a:lvl4pPr marL="1600200" indent="-228600" eaLnBrk="0" hangingPunct="0">
              <a:defRPr sz="1900">
                <a:solidFill>
                  <a:schemeClr val="tx1"/>
                </a:solidFill>
                <a:latin typeface="Arial" charset="0"/>
                <a:cs typeface="Arial" charset="0"/>
              </a:defRPr>
            </a:lvl4pPr>
            <a:lvl5pPr marL="2057400" indent="-228600" eaLnBrk="0" hangingPunct="0">
              <a:defRPr sz="1900">
                <a:solidFill>
                  <a:schemeClr val="tx1"/>
                </a:solidFill>
                <a:latin typeface="Arial" charset="0"/>
                <a:cs typeface="Arial" charset="0"/>
              </a:defRPr>
            </a:lvl5pPr>
            <a:lvl6pPr marL="2514600" indent="-228600" defTabSz="965200" eaLnBrk="0" fontAlgn="base" hangingPunct="0">
              <a:spcBef>
                <a:spcPct val="0"/>
              </a:spcBef>
              <a:spcAft>
                <a:spcPct val="0"/>
              </a:spcAft>
              <a:defRPr sz="1900">
                <a:solidFill>
                  <a:schemeClr val="tx1"/>
                </a:solidFill>
                <a:latin typeface="Arial" charset="0"/>
                <a:cs typeface="Arial" charset="0"/>
              </a:defRPr>
            </a:lvl6pPr>
            <a:lvl7pPr marL="2971800" indent="-228600" defTabSz="965200" eaLnBrk="0" fontAlgn="base" hangingPunct="0">
              <a:spcBef>
                <a:spcPct val="0"/>
              </a:spcBef>
              <a:spcAft>
                <a:spcPct val="0"/>
              </a:spcAft>
              <a:defRPr sz="1900">
                <a:solidFill>
                  <a:schemeClr val="tx1"/>
                </a:solidFill>
                <a:latin typeface="Arial" charset="0"/>
                <a:cs typeface="Arial" charset="0"/>
              </a:defRPr>
            </a:lvl7pPr>
            <a:lvl8pPr marL="3429000" indent="-228600" defTabSz="965200" eaLnBrk="0" fontAlgn="base" hangingPunct="0">
              <a:spcBef>
                <a:spcPct val="0"/>
              </a:spcBef>
              <a:spcAft>
                <a:spcPct val="0"/>
              </a:spcAft>
              <a:defRPr sz="1900">
                <a:solidFill>
                  <a:schemeClr val="tx1"/>
                </a:solidFill>
                <a:latin typeface="Arial" charset="0"/>
                <a:cs typeface="Arial" charset="0"/>
              </a:defRPr>
            </a:lvl8pPr>
            <a:lvl9pPr marL="3886200" indent="-228600" defTabSz="965200" eaLnBrk="0" fontAlgn="base" hangingPunct="0">
              <a:spcBef>
                <a:spcPct val="0"/>
              </a:spcBef>
              <a:spcAft>
                <a:spcPct val="0"/>
              </a:spcAft>
              <a:defRPr sz="1900">
                <a:solidFill>
                  <a:schemeClr val="tx1"/>
                </a:solidFill>
                <a:latin typeface="Arial" charset="0"/>
                <a:cs typeface="Arial" charset="0"/>
              </a:defRPr>
            </a:lvl9pPr>
          </a:lstStyle>
          <a:p>
            <a:pPr eaLnBrk="1" hangingPunct="1">
              <a:defRPr/>
            </a:pPr>
            <a:r>
              <a:rPr lang="tr-TR" sz="1400" b="1" dirty="0" smtClean="0">
                <a:solidFill>
                  <a:schemeClr val="accent1"/>
                </a:solidFill>
                <a:latin typeface="Calibri" pitchFamily="34" charset="0"/>
              </a:rPr>
              <a:t>/61</a:t>
            </a:r>
          </a:p>
        </p:txBody>
      </p:sp>
    </p:spTree>
    <p:extLst>
      <p:ext uri="{BB962C8B-B14F-4D97-AF65-F5344CB8AC3E}">
        <p14:creationId xmlns:p14="http://schemas.microsoft.com/office/powerpoint/2010/main" xmlns="" val="47449211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nurettin1009@gmail.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a:xfrm>
            <a:off x="4738686" y="3929066"/>
            <a:ext cx="5072099" cy="1584476"/>
          </a:xfrm>
        </p:spPr>
        <p:txBody>
          <a:bodyPr>
            <a:normAutofit/>
          </a:bodyPr>
          <a:lstStyle/>
          <a:p>
            <a:pPr algn="l" eaLnBrk="1" hangingPunct="1"/>
            <a:r>
              <a:rPr lang="tr-TR" sz="2800" b="1" dirty="0" smtClean="0">
                <a:solidFill>
                  <a:schemeClr val="bg1"/>
                </a:solidFill>
              </a:rPr>
              <a:t>KEPSUT</a:t>
            </a:r>
            <a:r>
              <a:rPr lang="en-US" sz="2800" b="1" dirty="0" smtClean="0">
                <a:solidFill>
                  <a:schemeClr val="bg1"/>
                </a:solidFill>
              </a:rPr>
              <a:t/>
            </a:r>
            <a:br>
              <a:rPr lang="en-US" sz="2800" b="1" dirty="0" smtClean="0">
                <a:solidFill>
                  <a:schemeClr val="bg1"/>
                </a:solidFill>
              </a:rPr>
            </a:br>
            <a:r>
              <a:rPr lang="tr-TR" sz="2800" b="1" dirty="0" smtClean="0">
                <a:solidFill>
                  <a:schemeClr val="bg1"/>
                </a:solidFill>
              </a:rPr>
              <a:t>İLÇE MİLLİ EĞİTİM MÜDÜRLÜĞÜ</a:t>
            </a:r>
          </a:p>
        </p:txBody>
      </p:sp>
      <p:sp>
        <p:nvSpPr>
          <p:cNvPr id="4" name="2 Slayt Numarası Yer Tutucusu"/>
          <p:cNvSpPr txBox="1">
            <a:spLocks/>
          </p:cNvSpPr>
          <p:nvPr/>
        </p:nvSpPr>
        <p:spPr>
          <a:xfrm>
            <a:off x="238092" y="5929330"/>
            <a:ext cx="2857520" cy="571504"/>
          </a:xfrm>
          <a:prstGeom prst="rect">
            <a:avLst/>
          </a:prstGeom>
        </p:spPr>
        <p:txBody>
          <a:bodyPr/>
          <a:lstStyle/>
          <a:p>
            <a:pPr marL="0" marR="0" lvl="0" indent="0" algn="l" defTabSz="1072866" rtl="0" eaLnBrk="1" fontAlgn="auto" latinLnBrk="0" hangingPunct="1">
              <a:lnSpc>
                <a:spcPct val="100000"/>
              </a:lnSpc>
              <a:spcBef>
                <a:spcPts val="0"/>
              </a:spcBef>
              <a:spcAft>
                <a:spcPts val="0"/>
              </a:spcAft>
              <a:buClrTx/>
              <a:buSzTx/>
              <a:buFontTx/>
              <a:buNone/>
              <a:tabLst/>
              <a:defRPr/>
            </a:pPr>
            <a:r>
              <a:rPr kumimoji="0" lang="tr-TR" sz="2100" b="0" i="0" u="none" strike="noStrike" kern="1200" cap="none" spc="0" normalizeH="0" baseline="0" noProof="0" dirty="0" smtClean="0">
                <a:ln>
                  <a:noFill/>
                </a:ln>
                <a:solidFill>
                  <a:schemeClr val="bg1"/>
                </a:solidFill>
                <a:effectLst/>
                <a:uLnTx/>
                <a:uFillTx/>
                <a:latin typeface="+mn-lt"/>
                <a:ea typeface="+mn-ea"/>
                <a:cs typeface="+mn-cs"/>
              </a:rPr>
              <a:t> Bilgi</a:t>
            </a:r>
            <a:r>
              <a:rPr kumimoji="0" lang="tr-TR" sz="2100" b="0" i="0" u="none" strike="noStrike" kern="1200" cap="none" spc="0" normalizeH="0" noProof="0" dirty="0" smtClean="0">
                <a:ln>
                  <a:noFill/>
                </a:ln>
                <a:solidFill>
                  <a:schemeClr val="bg1"/>
                </a:solidFill>
                <a:effectLst/>
                <a:uLnTx/>
                <a:uFillTx/>
                <a:latin typeface="+mn-lt"/>
                <a:ea typeface="+mn-ea"/>
                <a:cs typeface="+mn-cs"/>
              </a:rPr>
              <a:t> Paylaşımı Toplantısı</a:t>
            </a:r>
            <a:endParaRPr kumimoji="0" lang="tr-TR" sz="21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xmlns="" val="365959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37161" y="1500174"/>
            <a:ext cx="8784976" cy="4739759"/>
          </a:xfrm>
          <a:prstGeom prst="rect">
            <a:avLst/>
          </a:prstGeom>
          <a:noFill/>
        </p:spPr>
        <p:txBody>
          <a:bodyPr wrap="square" rtlCol="0">
            <a:spAutoFit/>
          </a:bodyPr>
          <a:lstStyle/>
          <a:p>
            <a:pPr algn="ctr"/>
            <a:r>
              <a:rPr lang="tr-TR" sz="3200" b="1" dirty="0" smtClean="0"/>
              <a:t>Strateji Geliştirme Şubesi</a:t>
            </a:r>
          </a:p>
          <a:p>
            <a:pPr algn="ctr"/>
            <a:r>
              <a:rPr lang="tr-TR" sz="3200" b="1" dirty="0" smtClean="0"/>
              <a:t>İstatistik İletişim Bilgileri</a:t>
            </a:r>
          </a:p>
          <a:p>
            <a:pPr algn="ctr"/>
            <a:endParaRPr lang="tr-TR" sz="2800" b="1" dirty="0" smtClean="0"/>
          </a:p>
          <a:p>
            <a:r>
              <a:rPr lang="tr-TR" sz="2600" b="1" dirty="0" smtClean="0"/>
              <a:t>Şube Müdürü 	: Nurettin ÖZDEMİR</a:t>
            </a:r>
          </a:p>
          <a:p>
            <a:endParaRPr lang="tr-TR" sz="2600" b="1" dirty="0" smtClean="0"/>
          </a:p>
          <a:p>
            <a:r>
              <a:rPr lang="tr-TR" sz="2600" dirty="0" smtClean="0"/>
              <a:t>Cep Tel No	: 0 505 705 1009</a:t>
            </a:r>
          </a:p>
          <a:p>
            <a:endParaRPr lang="tr-TR" sz="2600" dirty="0" smtClean="0"/>
          </a:p>
          <a:p>
            <a:r>
              <a:rPr lang="tr-TR" sz="2600" dirty="0" smtClean="0"/>
              <a:t>Tel 		: 0 266 576 3078</a:t>
            </a:r>
          </a:p>
          <a:p>
            <a:r>
              <a:rPr lang="tr-TR" sz="2600" dirty="0" err="1" smtClean="0"/>
              <a:t>Fax</a:t>
            </a:r>
            <a:r>
              <a:rPr lang="tr-TR" sz="2600" dirty="0" smtClean="0"/>
              <a:t>		: 0 266 576 1026</a:t>
            </a:r>
          </a:p>
          <a:p>
            <a:r>
              <a:rPr lang="tr-TR" sz="2600" dirty="0" smtClean="0"/>
              <a:t>e-posta		: </a:t>
            </a:r>
            <a:r>
              <a:rPr lang="tr-TR" sz="2600" dirty="0" smtClean="0">
                <a:hlinkClick r:id="rId3"/>
              </a:rPr>
              <a:t>nurettin1009@</a:t>
            </a:r>
            <a:r>
              <a:rPr lang="tr-TR" sz="2600" dirty="0" err="1" smtClean="0">
                <a:hlinkClick r:id="rId3"/>
              </a:rPr>
              <a:t>gmail</a:t>
            </a:r>
            <a:r>
              <a:rPr lang="tr-TR" sz="2600" dirty="0" smtClean="0">
                <a:hlinkClick r:id="rId3"/>
              </a:rPr>
              <a:t>.com</a:t>
            </a:r>
            <a:endParaRPr lang="tr-TR" sz="2600" dirty="0" smtClean="0"/>
          </a:p>
          <a:p>
            <a:r>
              <a:rPr lang="tr-TR" sz="2800" dirty="0" smtClean="0"/>
              <a:t>	</a:t>
            </a:r>
            <a:endParaRPr lang="tr-TR" sz="2800" dirty="0"/>
          </a:p>
        </p:txBody>
      </p:sp>
    </p:spTree>
    <p:extLst>
      <p:ext uri="{BB962C8B-B14F-4D97-AF65-F5344CB8AC3E}">
        <p14:creationId xmlns:p14="http://schemas.microsoft.com/office/powerpoint/2010/main" xmlns="" val="248045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238092" y="1643050"/>
            <a:ext cx="9501254" cy="4401205"/>
          </a:xfrm>
          <a:prstGeom prst="rect">
            <a:avLst/>
          </a:prstGeom>
          <a:noFill/>
        </p:spPr>
        <p:txBody>
          <a:bodyPr wrap="square" rtlCol="0">
            <a:spAutoFit/>
          </a:bodyPr>
          <a:lstStyle/>
          <a:p>
            <a:pPr algn="ctr"/>
            <a:r>
              <a:rPr lang="tr-TR" sz="2800" b="1" dirty="0" smtClean="0"/>
              <a:t>DİKKAT EDİLECEK HUSUSLAR</a:t>
            </a:r>
          </a:p>
          <a:p>
            <a:pPr algn="ctr"/>
            <a:endParaRPr lang="tr-TR" sz="2800" b="1" dirty="0"/>
          </a:p>
          <a:p>
            <a:r>
              <a:rPr lang="tr-TR" sz="2800" dirty="0" smtClean="0"/>
              <a:t>   	Bilindiği gibi MEİS modülü her yıl Ekim-Kasım ayları içerisinde ilgili eğitim öğretim yılı bilgi güncellemelerinin yapılması için açılmakta olup; kontrol, değerlendirme ve girilen bilgilerin düzeltilmesi nedeniyle Aralık ayı sonuna kadar kapatılmamaktadır.</a:t>
            </a:r>
          </a:p>
          <a:p>
            <a:endParaRPr lang="tr-TR" sz="2800" dirty="0" smtClean="0"/>
          </a:p>
          <a:p>
            <a:r>
              <a:rPr lang="tr-TR" sz="2800" dirty="0" smtClean="0"/>
              <a:t>	Okul ve kurumların MEİS modülü bilgi güncellemelerini yaparken aşağıdaki hususlara dikkat etmeleri gerekmektedir.</a:t>
            </a:r>
            <a:endParaRPr lang="tr-TR" sz="2800" dirty="0"/>
          </a:p>
        </p:txBody>
      </p:sp>
    </p:spTree>
    <p:extLst>
      <p:ext uri="{BB962C8B-B14F-4D97-AF65-F5344CB8AC3E}">
        <p14:creationId xmlns:p14="http://schemas.microsoft.com/office/powerpoint/2010/main" xmlns="" val="3985942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9" name="Metin kutusu 8"/>
          <p:cNvSpPr txBox="1"/>
          <p:nvPr/>
        </p:nvSpPr>
        <p:spPr>
          <a:xfrm>
            <a:off x="128464" y="1643050"/>
            <a:ext cx="9649072" cy="4401205"/>
          </a:xfrm>
          <a:prstGeom prst="rect">
            <a:avLst/>
          </a:prstGeom>
          <a:noFill/>
        </p:spPr>
        <p:txBody>
          <a:bodyPr wrap="square" rtlCol="0">
            <a:spAutoFit/>
          </a:bodyPr>
          <a:lstStyle/>
          <a:p>
            <a:pPr algn="just"/>
            <a:r>
              <a:rPr lang="tr-TR" sz="2800" dirty="0" smtClean="0"/>
              <a:t>	MEİS modülünde güncellenen bilgiler Bakanlığımız bünyesinde bulunan diğer modüller tarafından da (taşımalı eğitim modülü, ödenek takip modülü, e-yatırım modülü vb.) değerlendirilmektedir. Bu nedenle Bina adres kontrol, Bina Durumu, Tahsis durumu, Bina kullanımı (Özellikle okulun toplam derslik sayısı) ekranlarındaki bilgilerin eksiksiz ve doğru girilmesi gerekmektedir.</a:t>
            </a:r>
          </a:p>
          <a:p>
            <a:pPr algn="just"/>
            <a:r>
              <a:rPr lang="tr-TR" sz="2800" dirty="0" smtClean="0"/>
              <a:t>	Resmi İstatistik Programında Örgün Eğitim İstatistiklerinin</a:t>
            </a:r>
          </a:p>
          <a:p>
            <a:pPr algn="just"/>
            <a:r>
              <a:rPr lang="tr-TR" sz="2800" dirty="0" smtClean="0"/>
              <a:t>basılı yayın ve internet ortamında yıllık olarak yayınlanması sorumluluğu Bakanlığımıza verilmiştir.	</a:t>
            </a:r>
            <a:endParaRPr lang="tr-TR" sz="2800" dirty="0"/>
          </a:p>
        </p:txBody>
      </p:sp>
    </p:spTree>
    <p:extLst>
      <p:ext uri="{BB962C8B-B14F-4D97-AF65-F5344CB8AC3E}">
        <p14:creationId xmlns:p14="http://schemas.microsoft.com/office/powerpoint/2010/main" xmlns="" val="1037044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79873" name="Rectangle 1"/>
          <p:cNvSpPr>
            <a:spLocks noChangeArrowheads="1"/>
          </p:cNvSpPr>
          <p:nvPr/>
        </p:nvSpPr>
        <p:spPr bwMode="auto">
          <a:xfrm>
            <a:off x="309530" y="1560032"/>
            <a:ext cx="935837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buAutoNum type="arabicPeriod"/>
            </a:pPr>
            <a:r>
              <a:rPr lang="tr-TR" sz="2400" dirty="0" smtClean="0"/>
              <a:t>Okul-kurum, kullanıcı adı ve şifresiyle MEİS modülüne girdiğinde 01.10.2015 tarihi seçilerek bir önceki yıla ait bilgiler kontrol edilecektir. Daha sonra </a:t>
            </a:r>
            <a:r>
              <a:rPr lang="tr-TR" sz="2400" dirty="0" smtClean="0">
                <a:solidFill>
                  <a:srgbClr val="FF0000"/>
                </a:solidFill>
              </a:rPr>
              <a:t>01.10.2016 dönemi seçilerek bir önceki dönem bilgileri ile karşılaştırmalı olarak yeni bilgi güncellemeleri yapılacaktır</a:t>
            </a:r>
            <a:r>
              <a:rPr lang="tr-TR" sz="2400" dirty="0" smtClean="0"/>
              <a:t>.</a:t>
            </a:r>
          </a:p>
          <a:p>
            <a:pPr marL="514350" indent="-514350"/>
            <a:endParaRPr lang="tr-TR" sz="2400" dirty="0" smtClean="0"/>
          </a:p>
          <a:p>
            <a:pPr marL="514350" indent="-514350"/>
            <a:r>
              <a:rPr lang="tr-TR" sz="2400" dirty="0" smtClean="0"/>
              <a:t>2. </a:t>
            </a:r>
            <a:r>
              <a:rPr lang="tr-TR" sz="2400" dirty="0" smtClean="0">
                <a:solidFill>
                  <a:srgbClr val="FF0000"/>
                </a:solidFill>
              </a:rPr>
              <a:t>Kendi binası olan okullar</a:t>
            </a:r>
            <a:r>
              <a:rPr lang="tr-TR" sz="2400" dirty="0" smtClean="0"/>
              <a:t>, bina kullanım ekranında yer alan OKULUN TOPLAM DERSLİK SAYISI (kullanılan, kullanılmayan, anasınıfı ve özel eğitim sınıfı dahil) satırına mutlaka okulun toplam derslik sayısını gireceklerdir. (Derslik sayısı (aktif kullanılan) + Derslik sayısı (anasınıfı olarak kullanılan) + Derslik sayısı (kullanılmayan) ve Derslik sayısı (özel eğitim sınıfı olarak kullanılan) = OKULUN TOPLAM DERSLİK SAYISI eşitliğinin sağlanmasına dikkat edilecektir.</a:t>
            </a:r>
          </a:p>
        </p:txBody>
      </p:sp>
    </p:spTree>
    <p:extLst>
      <p:ext uri="{BB962C8B-B14F-4D97-AF65-F5344CB8AC3E}">
        <p14:creationId xmlns:p14="http://schemas.microsoft.com/office/powerpoint/2010/main" xmlns="" val="106764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79873" name="Rectangle 1"/>
          <p:cNvSpPr>
            <a:spLocks noChangeArrowheads="1"/>
          </p:cNvSpPr>
          <p:nvPr/>
        </p:nvSpPr>
        <p:spPr bwMode="auto">
          <a:xfrm>
            <a:off x="166654" y="1428736"/>
            <a:ext cx="9572692" cy="4965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r>
              <a:rPr lang="tr-TR" sz="2400" dirty="0" smtClean="0"/>
              <a:t>3. </a:t>
            </a:r>
            <a:r>
              <a:rPr lang="tr-TR" sz="2400" dirty="0" smtClean="0">
                <a:solidFill>
                  <a:srgbClr val="FF0000"/>
                </a:solidFill>
              </a:rPr>
              <a:t>Özel okul ve kurumlar</a:t>
            </a:r>
            <a:r>
              <a:rPr lang="tr-TR" sz="2400" dirty="0" smtClean="0"/>
              <a:t>, Özel Öğretim Kurumları butonu altında bulunan ve kendisine ait ekranlara sırasıyla önce öğretmen branşı, kurs türü vb. seçimlerini yapıp kayıt yapacak, sonra açılacak olan ekranlara öğretmen ve kursiyer sayılarını gireceklerdir.</a:t>
            </a:r>
          </a:p>
          <a:p>
            <a:pPr marL="514350" indent="-514350"/>
            <a:endParaRPr lang="tr-TR" sz="2400" dirty="0" smtClean="0"/>
          </a:p>
          <a:p>
            <a:pPr marL="514350" indent="-514350"/>
            <a:r>
              <a:rPr lang="tr-TR" sz="2400" dirty="0" smtClean="0"/>
              <a:t>4. Bina kullanım ekranında yer alan toplam derslik sayısı veya tahsis ekranında yer alan derslik sayısı, taşımalı eğitim modülünce taşıma merkezi olarak seçilen okullar için dikkate alınmaktadır. Bu nedenle bilgilerin eksiksiz girilmesi önemlidir.</a:t>
            </a:r>
          </a:p>
          <a:p>
            <a:pPr marL="514350" indent="-514350"/>
            <a:endParaRPr lang="tr-TR" sz="2400" dirty="0" smtClean="0"/>
          </a:p>
          <a:p>
            <a:pPr marL="514350" indent="-514350"/>
            <a:r>
              <a:rPr lang="tr-TR" sz="2400" dirty="0" smtClean="0"/>
              <a:t>5. Kendi binası olan okullar için bina durumu ve bina kullanım ekranlarındaki bilgiler, ödenek takip modülünce değerlendirilmektedir. Bu ekrandaki bilgilerin de eksiksiz ve doğru olması önemlidir.</a:t>
            </a:r>
          </a:p>
        </p:txBody>
      </p:sp>
    </p:spTree>
    <p:extLst>
      <p:ext uri="{BB962C8B-B14F-4D97-AF65-F5344CB8AC3E}">
        <p14:creationId xmlns:p14="http://schemas.microsoft.com/office/powerpoint/2010/main" xmlns="" val="106764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79873" name="Rectangle 1"/>
          <p:cNvSpPr>
            <a:spLocks noChangeArrowheads="1"/>
          </p:cNvSpPr>
          <p:nvPr/>
        </p:nvSpPr>
        <p:spPr bwMode="auto">
          <a:xfrm>
            <a:off x="166654" y="1714488"/>
            <a:ext cx="957269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r>
              <a:rPr lang="tr-TR" sz="2400" dirty="0" smtClean="0"/>
              <a:t>6. </a:t>
            </a:r>
            <a:r>
              <a:rPr lang="tr-TR" sz="2400" dirty="0" smtClean="0">
                <a:solidFill>
                  <a:srgbClr val="FF0000"/>
                </a:solidFill>
              </a:rPr>
              <a:t>MEİS modülünde 2016-2017 eğitim öğretim yılı bilgilerini güncelleyecek okul ve kurumların, yukarıda belirtilen önemli açıklamaları dikkate almaları önem arz etmektedir. MEİS modülü bilgi girişine kapatıldıktan sonra, (sehven yanlış yazılmıştır, hatalı bilgi girilmiştir vb.) bilgilerin düzeltilmesi konusunda okul ve kurumlardan gelen düzeltme talepleri dikkate alınmayacaktır.</a:t>
            </a:r>
          </a:p>
          <a:p>
            <a:pPr marL="514350" indent="-514350"/>
            <a:endParaRPr lang="tr-TR" sz="2400" dirty="0" smtClean="0"/>
          </a:p>
          <a:p>
            <a:pPr marL="514350" indent="-514350"/>
            <a:r>
              <a:rPr lang="tr-TR" sz="2400" b="1" dirty="0" smtClean="0"/>
              <a:t>7. Bakanlık Yazısının 8. Maddesinde belirtilen MEB dışı okulöncesi kurumların tüm bilgi girişleri ise e-okul üzerinden yapılacaktır.</a:t>
            </a:r>
            <a:endParaRPr lang="tr-TR" sz="2400" dirty="0"/>
          </a:p>
        </p:txBody>
      </p:sp>
    </p:spTree>
    <p:extLst>
      <p:ext uri="{BB962C8B-B14F-4D97-AF65-F5344CB8AC3E}">
        <p14:creationId xmlns:p14="http://schemas.microsoft.com/office/powerpoint/2010/main" xmlns="" val="106764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37161" y="1484784"/>
            <a:ext cx="8784976" cy="523220"/>
          </a:xfrm>
          <a:prstGeom prst="rect">
            <a:avLst/>
          </a:prstGeom>
          <a:noFill/>
        </p:spPr>
        <p:txBody>
          <a:bodyPr wrap="square" rtlCol="0">
            <a:spAutoFit/>
          </a:bodyPr>
          <a:lstStyle/>
          <a:p>
            <a:pPr algn="ctr"/>
            <a:r>
              <a:rPr lang="tr-TR" sz="2800" dirty="0" smtClean="0"/>
              <a:t>	</a:t>
            </a:r>
            <a:endParaRPr lang="tr-TR" sz="2800" dirty="0"/>
          </a:p>
        </p:txBody>
      </p:sp>
      <p:sp>
        <p:nvSpPr>
          <p:cNvPr id="4" name="3 Dikdörtgen"/>
          <p:cNvSpPr/>
          <p:nvPr/>
        </p:nvSpPr>
        <p:spPr>
          <a:xfrm>
            <a:off x="1269598" y="1357298"/>
            <a:ext cx="4612096" cy="461665"/>
          </a:xfrm>
          <a:prstGeom prst="rect">
            <a:avLst/>
          </a:prstGeom>
          <a:solidFill>
            <a:srgbClr val="FFC000"/>
          </a:solidFill>
        </p:spPr>
        <p:txBody>
          <a:bodyPr wrap="none">
            <a:spAutoFit/>
          </a:bodyPr>
          <a:lstStyle/>
          <a:p>
            <a:r>
              <a:rPr lang="tr-TR" sz="2400" b="1" dirty="0" smtClean="0"/>
              <a:t>Okulöncesi ile ilgili detay açıklama </a:t>
            </a:r>
            <a:endParaRPr lang="tr-TR" sz="2400" b="1" dirty="0"/>
          </a:p>
        </p:txBody>
      </p:sp>
      <p:sp>
        <p:nvSpPr>
          <p:cNvPr id="104450" name="Rectangle 2"/>
          <p:cNvSpPr>
            <a:spLocks noChangeArrowheads="1"/>
          </p:cNvSpPr>
          <p:nvPr/>
        </p:nvSpPr>
        <p:spPr bwMode="auto">
          <a:xfrm>
            <a:off x="238092" y="1785926"/>
            <a:ext cx="9358378" cy="4500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300" i="0" u="none" strike="noStrike" cap="none" normalizeH="0" baseline="0" dirty="0" smtClean="0">
                <a:ln>
                  <a:noFill/>
                </a:ln>
                <a:effectLst/>
                <a:latin typeface="Calibri" pitchFamily="34" charset="0"/>
                <a:ea typeface="Calibri" pitchFamily="34" charset="0"/>
                <a:cs typeface="Times New Roman" pitchFamily="18" charset="0"/>
              </a:rPr>
              <a:t>657 sayılı Devlet Memurları Kanunun 191.maddesi gereğince </a:t>
            </a:r>
            <a:r>
              <a:rPr kumimoji="0" lang="tr-TR" sz="2300" b="1" i="0" u="none" strike="noStrike" cap="none" normalizeH="0" baseline="0" dirty="0" smtClean="0">
                <a:ln>
                  <a:noFill/>
                </a:ln>
                <a:effectLst/>
                <a:latin typeface="Calibri" pitchFamily="34" charset="0"/>
                <a:ea typeface="Calibri" pitchFamily="34" charset="0"/>
                <a:cs typeface="Times New Roman" pitchFamily="18" charset="0"/>
              </a:rPr>
              <a:t>sağlık müdürlüğü, PTT, belediye </a:t>
            </a:r>
            <a:r>
              <a:rPr kumimoji="0" lang="tr-TR" sz="2300" i="0" u="none" strike="noStrike" cap="none" normalizeH="0" baseline="0" dirty="0" smtClean="0">
                <a:ln>
                  <a:noFill/>
                </a:ln>
                <a:effectLst/>
                <a:latin typeface="Calibri" pitchFamily="34" charset="0"/>
                <a:ea typeface="Calibri" pitchFamily="34" charset="0"/>
                <a:cs typeface="Times New Roman" pitchFamily="18" charset="0"/>
              </a:rPr>
              <a:t>vb. kurumların bünyesinde açılan okulöncesi kurumları, </a:t>
            </a:r>
            <a:endParaRPr kumimoji="0" lang="tr-TR" sz="230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300" i="0" u="none" strike="noStrike" cap="none" normalizeH="0" baseline="0" dirty="0" smtClean="0">
                <a:ln>
                  <a:noFill/>
                </a:ln>
                <a:effectLst/>
                <a:latin typeface="Calibri" pitchFamily="34" charset="0"/>
                <a:ea typeface="Calibri" pitchFamily="34" charset="0"/>
                <a:cs typeface="Times New Roman" pitchFamily="18" charset="0"/>
              </a:rPr>
              <a:t>	Diyanet İşleri Başkanlığına bağlı 4-6 yaş kurslar, İş Kanununa göre işletmelerde açılan kreşler, belediyeler ve derneklerce açılan kreşler, Aile ve Sosyal Politikalar Bakanlığı Çocuk Hizmetleri Genel Müdürlüğüne bağlı kurumlarda eğitim gören 36-66 ay arası çocuk sayılarının e-okul sisteminden girilmesine ilişkin olarak ilgili kurumların İl </a:t>
            </a:r>
            <a:r>
              <a:rPr kumimoji="0" lang="tr-TR" sz="2300" i="0" u="none" strike="noStrike" cap="none" normalizeH="0" baseline="0" dirty="0" err="1" smtClean="0">
                <a:ln>
                  <a:noFill/>
                </a:ln>
                <a:effectLst/>
                <a:latin typeface="Calibri" pitchFamily="34" charset="0"/>
                <a:ea typeface="Calibri" pitchFamily="34" charset="0"/>
                <a:cs typeface="Times New Roman" pitchFamily="18" charset="0"/>
              </a:rPr>
              <a:t>Mebbis</a:t>
            </a:r>
            <a:r>
              <a:rPr kumimoji="0" lang="tr-TR" sz="2300" i="0" u="none" strike="noStrike" cap="none" normalizeH="0" baseline="0" dirty="0" smtClean="0">
                <a:ln>
                  <a:noFill/>
                </a:ln>
                <a:effectLst/>
                <a:latin typeface="Calibri" pitchFamily="34" charset="0"/>
                <a:ea typeface="Calibri" pitchFamily="34" charset="0"/>
                <a:cs typeface="Times New Roman" pitchFamily="18" charset="0"/>
              </a:rPr>
              <a:t> Yöneticilerine başvurmaları, </a:t>
            </a:r>
            <a:r>
              <a:rPr kumimoji="0" lang="tr-TR" sz="2300" i="0" u="none" strike="noStrike" cap="none" normalizeH="0" baseline="0" dirty="0" err="1" smtClean="0">
                <a:ln>
                  <a:noFill/>
                </a:ln>
                <a:effectLst/>
                <a:latin typeface="Calibri" pitchFamily="34" charset="0"/>
                <a:ea typeface="Calibri" pitchFamily="34" charset="0"/>
                <a:cs typeface="Times New Roman" pitchFamily="18" charset="0"/>
              </a:rPr>
              <a:t>Mebbis</a:t>
            </a:r>
            <a:r>
              <a:rPr kumimoji="0" lang="tr-TR" sz="2300" i="0" u="none" strike="noStrike" cap="none" normalizeH="0" baseline="0" dirty="0" smtClean="0">
                <a:ln>
                  <a:noFill/>
                </a:ln>
                <a:effectLst/>
                <a:latin typeface="Calibri" pitchFamily="34" charset="0"/>
                <a:ea typeface="Calibri" pitchFamily="34" charset="0"/>
                <a:cs typeface="Times New Roman" pitchFamily="18" charset="0"/>
              </a:rPr>
              <a:t> Yöneticilerinin ise MEM işlemleri-Okulöncesi işlemlerinden kurum oluşturmaları ve bu kuruma yönetici modülünden kullanıcı oluşturmaları gerekmektedir. İlgili kurum e-okul sistemi üzerinden öğrenci, derslik (bina kullanımı) ve öğretmen bilgilerini gireceklerdir.</a:t>
            </a:r>
            <a:endParaRPr kumimoji="0" lang="tr-TR" sz="2300"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xmlns="" val="1067645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166786" y="2420888"/>
            <a:ext cx="7500990" cy="2769989"/>
          </a:xfrm>
          <a:prstGeom prst="rect">
            <a:avLst/>
          </a:prstGeom>
          <a:noFill/>
        </p:spPr>
        <p:txBody>
          <a:bodyPr wrap="square" rtlCol="0">
            <a:spAutoFit/>
          </a:bodyPr>
          <a:lstStyle/>
          <a:p>
            <a:pPr algn="ctr"/>
            <a:r>
              <a:rPr lang="tr-TR" sz="5400" b="1" dirty="0" smtClean="0"/>
              <a:t>TEŞEKKÜR EDERİZ</a:t>
            </a:r>
          </a:p>
          <a:p>
            <a:pPr algn="ctr"/>
            <a:endParaRPr lang="tr-TR" sz="2000" b="1" dirty="0"/>
          </a:p>
          <a:p>
            <a:pPr algn="ctr"/>
            <a:endParaRPr lang="tr-TR" sz="2000" b="1" dirty="0" smtClean="0"/>
          </a:p>
          <a:p>
            <a:pPr algn="ctr"/>
            <a:endParaRPr lang="tr-TR" sz="2000" b="1" dirty="0"/>
          </a:p>
          <a:p>
            <a:pPr algn="ctr"/>
            <a:r>
              <a:rPr lang="tr-TR" sz="2000" b="1" dirty="0" smtClean="0"/>
              <a:t>Kepsut İlçe Milli Eğitim Müdürlüğü</a:t>
            </a:r>
          </a:p>
          <a:p>
            <a:pPr algn="ctr"/>
            <a:r>
              <a:rPr lang="tr-TR" sz="2000" b="1" dirty="0" smtClean="0"/>
              <a:t>Strateji Geliştirme Şubesi</a:t>
            </a:r>
          </a:p>
          <a:p>
            <a:pPr algn="just"/>
            <a:endParaRPr lang="tr-TR" sz="2000" b="1" dirty="0" smtClean="0"/>
          </a:p>
        </p:txBody>
      </p:sp>
    </p:spTree>
    <p:extLst>
      <p:ext uri="{BB962C8B-B14F-4D97-AF65-F5344CB8AC3E}">
        <p14:creationId xmlns:p14="http://schemas.microsoft.com/office/powerpoint/2010/main" xmlns="" val="181184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13805</TotalTime>
  <Words>349</Words>
  <Application>Microsoft Office PowerPoint</Application>
  <PresentationFormat>A4 Kağıt (210x297 mm)</PresentationFormat>
  <Paragraphs>48</Paragraphs>
  <Slides>9</Slides>
  <Notes>3</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KEPSUT İLÇE MİLLİ EĞİTİM MÜDÜRLÜĞÜ</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MEMBİS</dc:creator>
  <cp:lastModifiedBy>NurettinOzdemir</cp:lastModifiedBy>
  <cp:revision>1372</cp:revision>
  <cp:lastPrinted>2016-10-14T11:25:50Z</cp:lastPrinted>
  <dcterms:created xsi:type="dcterms:W3CDTF">2012-10-17T12:41:58Z</dcterms:created>
  <dcterms:modified xsi:type="dcterms:W3CDTF">2016-11-01T12:31:56Z</dcterms:modified>
</cp:coreProperties>
</file>